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8" r:id="rId1"/>
  </p:sldMasterIdLst>
  <p:notesMasterIdLst>
    <p:notesMasterId r:id="rId32"/>
  </p:notesMasterIdLst>
  <p:handoutMasterIdLst>
    <p:handoutMasterId r:id="rId33"/>
  </p:handoutMasterIdLst>
  <p:sldIdLst>
    <p:sldId id="310" r:id="rId2"/>
    <p:sldId id="428" r:id="rId3"/>
    <p:sldId id="422" r:id="rId4"/>
    <p:sldId id="379" r:id="rId5"/>
    <p:sldId id="413" r:id="rId6"/>
    <p:sldId id="408" r:id="rId7"/>
    <p:sldId id="414" r:id="rId8"/>
    <p:sldId id="407" r:id="rId9"/>
    <p:sldId id="381" r:id="rId10"/>
    <p:sldId id="376" r:id="rId11"/>
    <p:sldId id="424" r:id="rId12"/>
    <p:sldId id="425" r:id="rId13"/>
    <p:sldId id="387" r:id="rId14"/>
    <p:sldId id="415" r:id="rId15"/>
    <p:sldId id="384" r:id="rId16"/>
    <p:sldId id="411" r:id="rId17"/>
    <p:sldId id="432" r:id="rId18"/>
    <p:sldId id="385" r:id="rId19"/>
    <p:sldId id="429" r:id="rId20"/>
    <p:sldId id="430" r:id="rId21"/>
    <p:sldId id="416" r:id="rId22"/>
    <p:sldId id="417" r:id="rId23"/>
    <p:sldId id="418" r:id="rId24"/>
    <p:sldId id="419" r:id="rId25"/>
    <p:sldId id="420" r:id="rId26"/>
    <p:sldId id="431" r:id="rId27"/>
    <p:sldId id="423" r:id="rId28"/>
    <p:sldId id="426" r:id="rId29"/>
    <p:sldId id="427" r:id="rId30"/>
    <p:sldId id="410" r:id="rId31"/>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Heading" id="{8D007199-8683-4BE2-81EE-862567A5F90F}">
          <p14:sldIdLst>
            <p14:sldId id="310"/>
            <p14:sldId id="428"/>
            <p14:sldId id="422"/>
            <p14:sldId id="379"/>
            <p14:sldId id="413"/>
            <p14:sldId id="408"/>
            <p14:sldId id="414"/>
            <p14:sldId id="407"/>
            <p14:sldId id="381"/>
            <p14:sldId id="376"/>
            <p14:sldId id="424"/>
            <p14:sldId id="425"/>
            <p14:sldId id="387"/>
            <p14:sldId id="415"/>
            <p14:sldId id="384"/>
            <p14:sldId id="411"/>
            <p14:sldId id="432"/>
            <p14:sldId id="385"/>
            <p14:sldId id="429"/>
            <p14:sldId id="430"/>
            <p14:sldId id="416"/>
            <p14:sldId id="417"/>
            <p14:sldId id="418"/>
            <p14:sldId id="419"/>
            <p14:sldId id="420"/>
            <p14:sldId id="431"/>
            <p14:sldId id="423"/>
            <p14:sldId id="426"/>
            <p14:sldId id="427"/>
            <p14:sldId id="410"/>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28" userDrawn="1">
          <p15:clr>
            <a:srgbClr val="A4A3A4"/>
          </p15:clr>
        </p15:guide>
        <p15:guide id="2" pos="2208"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useTimings="0">
    <p:browse/>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0596" autoAdjust="0"/>
    <p:restoredTop sz="94015" autoAdjust="0"/>
  </p:normalViewPr>
  <p:slideViewPr>
    <p:cSldViewPr>
      <p:cViewPr>
        <p:scale>
          <a:sx n="58" d="100"/>
          <a:sy n="58" d="100"/>
        </p:scale>
        <p:origin x="1938" y="102"/>
      </p:cViewPr>
      <p:guideLst>
        <p:guide orient="horz" pos="2160"/>
        <p:guide pos="2880"/>
      </p:guideLst>
    </p:cSldViewPr>
  </p:slideViewPr>
  <p:outlineViewPr>
    <p:cViewPr>
      <p:scale>
        <a:sx n="33" d="100"/>
        <a:sy n="33" d="100"/>
      </p:scale>
      <p:origin x="0" y="3682"/>
    </p:cViewPr>
  </p:outlineViewPr>
  <p:notesTextViewPr>
    <p:cViewPr>
      <p:scale>
        <a:sx n="100" d="100"/>
        <a:sy n="100" d="100"/>
      </p:scale>
      <p:origin x="0" y="0"/>
    </p:cViewPr>
  </p:notesTextViewPr>
  <p:sorterViewPr>
    <p:cViewPr>
      <p:scale>
        <a:sx n="100" d="100"/>
        <a:sy n="100" d="100"/>
      </p:scale>
      <p:origin x="0" y="0"/>
    </p:cViewPr>
  </p:sorterViewPr>
  <p:notesViewPr>
    <p:cSldViewPr>
      <p:cViewPr varScale="1">
        <p:scale>
          <a:sx n="61" d="100"/>
          <a:sy n="61" d="100"/>
        </p:scale>
        <p:origin x="-2453" y="-91"/>
      </p:cViewPr>
      <p:guideLst>
        <p:guide orient="horz" pos="2928"/>
        <p:guide pos="2208"/>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ymbol zastępczy nagłówka 1"/>
          <p:cNvSpPr>
            <a:spLocks noGrp="1"/>
          </p:cNvSpPr>
          <p:nvPr>
            <p:ph type="hdr" sz="quarter"/>
          </p:nvPr>
        </p:nvSpPr>
        <p:spPr>
          <a:xfrm>
            <a:off x="0" y="1"/>
            <a:ext cx="3037840" cy="466434"/>
          </a:xfrm>
          <a:prstGeom prst="rect">
            <a:avLst/>
          </a:prstGeom>
        </p:spPr>
        <p:txBody>
          <a:bodyPr vert="horz" lIns="93172" tIns="46586" rIns="93172" bIns="46586" rtlCol="0"/>
          <a:lstStyle>
            <a:lvl1pPr algn="l">
              <a:defRPr sz="1300"/>
            </a:lvl1pPr>
          </a:lstStyle>
          <a:p>
            <a:endParaRPr lang="pl-PL"/>
          </a:p>
        </p:txBody>
      </p:sp>
      <p:sp>
        <p:nvSpPr>
          <p:cNvPr id="3" name="Symbol zastępczy daty 2"/>
          <p:cNvSpPr>
            <a:spLocks noGrp="1"/>
          </p:cNvSpPr>
          <p:nvPr>
            <p:ph type="dt" sz="quarter" idx="1"/>
          </p:nvPr>
        </p:nvSpPr>
        <p:spPr>
          <a:xfrm>
            <a:off x="3970938" y="1"/>
            <a:ext cx="3037840" cy="466434"/>
          </a:xfrm>
          <a:prstGeom prst="rect">
            <a:avLst/>
          </a:prstGeom>
        </p:spPr>
        <p:txBody>
          <a:bodyPr vert="horz" lIns="93172" tIns="46586" rIns="93172" bIns="46586" rtlCol="0"/>
          <a:lstStyle>
            <a:lvl1pPr algn="r">
              <a:defRPr sz="1300"/>
            </a:lvl1pPr>
          </a:lstStyle>
          <a:p>
            <a:fld id="{FA06E4E3-89C1-4F5C-A555-FC33D9ABF6AE}" type="datetimeFigureOut">
              <a:rPr lang="pl-PL" smtClean="0"/>
              <a:pPr/>
              <a:t>10.04.2026</a:t>
            </a:fld>
            <a:endParaRPr lang="pl-PL"/>
          </a:p>
        </p:txBody>
      </p:sp>
      <p:sp>
        <p:nvSpPr>
          <p:cNvPr id="4" name="Symbol zastępczy stopki 3"/>
          <p:cNvSpPr>
            <a:spLocks noGrp="1"/>
          </p:cNvSpPr>
          <p:nvPr>
            <p:ph type="ftr" sz="quarter" idx="2"/>
          </p:nvPr>
        </p:nvSpPr>
        <p:spPr>
          <a:xfrm>
            <a:off x="0" y="8829967"/>
            <a:ext cx="3037840" cy="466433"/>
          </a:xfrm>
          <a:prstGeom prst="rect">
            <a:avLst/>
          </a:prstGeom>
        </p:spPr>
        <p:txBody>
          <a:bodyPr vert="horz" lIns="93172" tIns="46586" rIns="93172" bIns="46586" rtlCol="0" anchor="b"/>
          <a:lstStyle>
            <a:lvl1pPr algn="l">
              <a:defRPr sz="1300"/>
            </a:lvl1pPr>
          </a:lstStyle>
          <a:p>
            <a:endParaRPr lang="pl-PL"/>
          </a:p>
        </p:txBody>
      </p:sp>
      <p:sp>
        <p:nvSpPr>
          <p:cNvPr id="5" name="Symbol zastępczy numeru slajdu 4"/>
          <p:cNvSpPr>
            <a:spLocks noGrp="1"/>
          </p:cNvSpPr>
          <p:nvPr>
            <p:ph type="sldNum" sz="quarter" idx="3"/>
          </p:nvPr>
        </p:nvSpPr>
        <p:spPr>
          <a:xfrm>
            <a:off x="3970938" y="8829967"/>
            <a:ext cx="3037840" cy="466433"/>
          </a:xfrm>
          <a:prstGeom prst="rect">
            <a:avLst/>
          </a:prstGeom>
        </p:spPr>
        <p:txBody>
          <a:bodyPr vert="horz" lIns="93172" tIns="46586" rIns="93172" bIns="46586" rtlCol="0" anchor="b"/>
          <a:lstStyle>
            <a:lvl1pPr algn="r">
              <a:defRPr sz="1300"/>
            </a:lvl1pPr>
          </a:lstStyle>
          <a:p>
            <a:fld id="{4B0D78BF-D85F-4DB3-A442-840100BB3C0D}" type="slidenum">
              <a:rPr lang="pl-PL" smtClean="0"/>
              <a:pPr/>
              <a:t>‹#›</a:t>
            </a:fld>
            <a:endParaRPr lang="pl-PL"/>
          </a:p>
        </p:txBody>
      </p:sp>
    </p:spTree>
    <p:extLst>
      <p:ext uri="{BB962C8B-B14F-4D97-AF65-F5344CB8AC3E}">
        <p14:creationId xmlns:p14="http://schemas.microsoft.com/office/powerpoint/2010/main" val="4198161370"/>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2" tIns="46586" rIns="93172" bIns="46586" rtlCol="0"/>
          <a:lstStyle>
            <a:lvl1pPr algn="l">
              <a:defRPr sz="13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72" tIns="46586" rIns="93172" bIns="46586" rtlCol="0"/>
          <a:lstStyle>
            <a:lvl1pPr algn="r">
              <a:defRPr sz="1300"/>
            </a:lvl1pPr>
          </a:lstStyle>
          <a:p>
            <a:fld id="{95D45284-1E33-48E5-B597-91E5116FAAF7}" type="datetimeFigureOut">
              <a:rPr lang="en-US" smtClean="0"/>
              <a:pPr/>
              <a:t>4/10/2026</a:t>
            </a:fld>
            <a:endParaRPr lang="en-US"/>
          </a:p>
        </p:txBody>
      </p:sp>
      <p:sp>
        <p:nvSpPr>
          <p:cNvPr id="4" name="Slide Image Placeholder 3"/>
          <p:cNvSpPr>
            <a:spLocks noGrp="1" noRot="1" noChangeAspect="1"/>
          </p:cNvSpPr>
          <p:nvPr>
            <p:ph type="sldImg" idx="2"/>
          </p:nvPr>
        </p:nvSpPr>
        <p:spPr>
          <a:xfrm>
            <a:off x="1181100" y="698500"/>
            <a:ext cx="4648200" cy="3486150"/>
          </a:xfrm>
          <a:prstGeom prst="rect">
            <a:avLst/>
          </a:prstGeom>
          <a:noFill/>
          <a:ln w="12700">
            <a:solidFill>
              <a:prstClr val="black"/>
            </a:solidFill>
          </a:ln>
        </p:spPr>
        <p:txBody>
          <a:bodyPr vert="horz" lIns="93172" tIns="46586" rIns="93172" bIns="46586" rtlCol="0" anchor="ctr"/>
          <a:lstStyle/>
          <a:p>
            <a:endParaRPr lang="en-US"/>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2" tIns="46586" rIns="93172" bIns="46586"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4820"/>
          </a:xfrm>
          <a:prstGeom prst="rect">
            <a:avLst/>
          </a:prstGeom>
        </p:spPr>
        <p:txBody>
          <a:bodyPr vert="horz" lIns="93172" tIns="46586" rIns="93172" bIns="46586" rtlCol="0" anchor="b"/>
          <a:lstStyle>
            <a:lvl1pPr algn="l">
              <a:defRPr sz="13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2" tIns="46586" rIns="93172" bIns="46586" rtlCol="0" anchor="b"/>
          <a:lstStyle>
            <a:lvl1pPr algn="r">
              <a:defRPr sz="1300"/>
            </a:lvl1pPr>
          </a:lstStyle>
          <a:p>
            <a:fld id="{C66D9185-47B9-4140-8627-B9108E523650}" type="slidenum">
              <a:rPr lang="en-US" smtClean="0"/>
              <a:pPr/>
              <a:t>‹#›</a:t>
            </a:fld>
            <a:endParaRPr lang="en-US"/>
          </a:p>
        </p:txBody>
      </p:sp>
    </p:spTree>
    <p:extLst>
      <p:ext uri="{BB962C8B-B14F-4D97-AF65-F5344CB8AC3E}">
        <p14:creationId xmlns:p14="http://schemas.microsoft.com/office/powerpoint/2010/main" val="1408097608"/>
      </p:ext>
    </p:extLst>
  </p:cSld>
  <p:clrMap bg1="lt1" tx1="dk1" bg2="lt2" tx2="dk2" accent1="accent1" accent2="accent2" accent3="accent3" accent4="accent4" accent5="accent5" accent6="accent6" hlink="hlink" folHlink="folHlink"/>
  <p:hf sldNum="0"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354048772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EB</a:t>
            </a:r>
          </a:p>
          <a:p>
            <a:r>
              <a:rPr lang="en-US" dirty="0"/>
              <a:t>Responsible  for all standards</a:t>
            </a:r>
          </a:p>
          <a:p>
            <a:r>
              <a:rPr lang="en-US" dirty="0"/>
              <a:t>Advancing the Industry interest</a:t>
            </a:r>
          </a:p>
          <a:p>
            <a:r>
              <a:rPr lang="en-US" dirty="0"/>
              <a:t>US TAG Assignment in JTC 1</a:t>
            </a:r>
          </a:p>
          <a:p>
            <a:r>
              <a:rPr lang="en-US" dirty="0"/>
              <a:t>Level play field for interested parties</a:t>
            </a:r>
          </a:p>
          <a:p>
            <a:endParaRPr lang="en-US" dirty="0"/>
          </a:p>
          <a:p>
            <a:endParaRPr lang="en-US" dirty="0"/>
          </a:p>
          <a:p>
            <a:r>
              <a:rPr lang="en-US" dirty="0"/>
              <a:t>TC work</a:t>
            </a:r>
          </a:p>
          <a:p>
            <a:r>
              <a:rPr lang="en-US" dirty="0"/>
              <a:t>Projects can be standards, Technical specification or Technical report</a:t>
            </a:r>
          </a:p>
          <a:p>
            <a:endParaRPr lang="en-US" dirty="0"/>
          </a:p>
          <a:p>
            <a:r>
              <a:rPr lang="en-US" dirty="0"/>
              <a:t>Projects are assigned upon approval (nationally) or upon their initiation in the international community. </a:t>
            </a:r>
          </a:p>
        </p:txBody>
      </p:sp>
    </p:spTree>
    <p:extLst>
      <p:ext uri="{BB962C8B-B14F-4D97-AF65-F5344CB8AC3E}">
        <p14:creationId xmlns:p14="http://schemas.microsoft.com/office/powerpoint/2010/main" val="118081205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24641"/>
            <a:r>
              <a:rPr lang="en-US" dirty="0"/>
              <a:t>Start at the bottom </a:t>
            </a:r>
          </a:p>
          <a:p>
            <a:pPr defTabSz="924641"/>
            <a:r>
              <a:rPr lang="en-US" dirty="0"/>
              <a:t>INCITS is the Gateway to the international community in JTC1 - Through INCITS, the INICTS TCs are the approved feeders into the JTC 1 Subcommittees </a:t>
            </a:r>
          </a:p>
          <a:p>
            <a:pPr defTabSz="924641"/>
            <a:endParaRPr lang="en-US" dirty="0"/>
          </a:p>
          <a:p>
            <a:pPr defTabSz="924641"/>
            <a:r>
              <a:rPr lang="en-US" dirty="0"/>
              <a:t>INCITS Executive Board is the TAG to JTC1 as assigned by ANSI</a:t>
            </a:r>
          </a:p>
          <a:p>
            <a:pPr defTabSz="924641"/>
            <a:endParaRPr lang="en-US" dirty="0"/>
          </a:p>
          <a:p>
            <a:pPr defTabSz="924641"/>
            <a:r>
              <a:rPr lang="en-US" dirty="0"/>
              <a:t>Those are nation level </a:t>
            </a:r>
            <a:r>
              <a:rPr lang="en-US" dirty="0" err="1"/>
              <a:t>activites</a:t>
            </a:r>
            <a:r>
              <a:rPr lang="en-US" dirty="0"/>
              <a:t>. </a:t>
            </a:r>
          </a:p>
          <a:p>
            <a:pPr defTabSz="924641"/>
            <a:endParaRPr lang="en-US" dirty="0"/>
          </a:p>
          <a:p>
            <a:pPr defTabSz="924641"/>
            <a:r>
              <a:rPr lang="en-US" dirty="0"/>
              <a:t>From there each national body then participate in JTC1. And JTC1 parent committees are ISO and IEC.</a:t>
            </a:r>
          </a:p>
          <a:p>
            <a:endParaRPr lang="en-US" dirty="0"/>
          </a:p>
        </p:txBody>
      </p:sp>
    </p:spTree>
    <p:extLst>
      <p:ext uri="{BB962C8B-B14F-4D97-AF65-F5344CB8AC3E}">
        <p14:creationId xmlns:p14="http://schemas.microsoft.com/office/powerpoint/2010/main" val="274781003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0" y="0"/>
            <a:ext cx="9144000" cy="2362200"/>
          </a:xfrm>
        </p:spPr>
        <p:txBody>
          <a:bodyPr lIns="180000" tIns="180000" rIns="180000" bIns="180000"/>
          <a:lstStyle/>
          <a:p>
            <a:endParaRPr lang="en-US" dirty="0"/>
          </a:p>
        </p:txBody>
      </p:sp>
      <p:sp>
        <p:nvSpPr>
          <p:cNvPr id="3" name="Subtitle 2"/>
          <p:cNvSpPr>
            <a:spLocks noGrp="1"/>
          </p:cNvSpPr>
          <p:nvPr>
            <p:ph type="subTitle" idx="1"/>
          </p:nvPr>
        </p:nvSpPr>
        <p:spPr>
          <a:xfrm>
            <a:off x="1371600" y="3581400"/>
            <a:ext cx="6400800" cy="1752600"/>
          </a:xfrm>
        </p:spPr>
        <p:txBody>
          <a:bodyPr/>
          <a:lstStyle>
            <a:lvl1pPr marL="0" indent="0" algn="ctr">
              <a:buNone/>
              <a:defRPr>
                <a:solidFill>
                  <a:schemeClr val="tx1">
                    <a:lumMod val="75000"/>
                    <a:lumOff val="2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endParaRPr lang="en-US" dirty="0"/>
          </a:p>
        </p:txBody>
      </p:sp>
      <p:sp>
        <p:nvSpPr>
          <p:cNvPr id="5" name="Footer Placeholder 4"/>
          <p:cNvSpPr>
            <a:spLocks noGrp="1"/>
          </p:cNvSpPr>
          <p:nvPr>
            <p:ph type="ftr" sz="quarter" idx="11"/>
          </p:nvPr>
        </p:nvSpPr>
        <p:spPr/>
        <p:txBody>
          <a:bodyPr/>
          <a:lstStyle>
            <a:lvl1pPr>
              <a:defRPr sz="1400"/>
            </a:lvl1pPr>
          </a:lstStyle>
          <a:p>
            <a:r>
              <a:rPr lang="en-US" dirty="0"/>
              <a:t>www.incits.org │@</a:t>
            </a:r>
            <a:r>
              <a:rPr lang="en-US" dirty="0" err="1"/>
              <a:t>incits</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End Slide">
    <p:spTree>
      <p:nvGrpSpPr>
        <p:cNvPr id="1" name=""/>
        <p:cNvGrpSpPr/>
        <p:nvPr/>
      </p:nvGrpSpPr>
      <p:grpSpPr>
        <a:xfrm>
          <a:off x="0" y="0"/>
          <a:ext cx="0" cy="0"/>
          <a:chOff x="0" y="0"/>
          <a:chExt cx="0" cy="0"/>
        </a:xfrm>
      </p:grpSpPr>
      <p:sp>
        <p:nvSpPr>
          <p:cNvPr id="2" name="Title 1"/>
          <p:cNvSpPr>
            <a:spLocks noGrp="1" noChangeAspect="1"/>
          </p:cNvSpPr>
          <p:nvPr>
            <p:ph type="ctrTitle"/>
          </p:nvPr>
        </p:nvSpPr>
        <p:spPr>
          <a:xfrm>
            <a:off x="0" y="4"/>
            <a:ext cx="9144000" cy="6095996"/>
          </a:xfrm>
          <a:blipFill>
            <a:blip r:embed="rId2" cstate="print"/>
            <a:srcRect/>
            <a:stretch>
              <a:fillRect l="-127166" t="-492" r="-127166" b="-492"/>
            </a:stretch>
          </a:blipFill>
        </p:spPr>
        <p:txBody>
          <a:bodyPr>
            <a:normAutofit/>
          </a:bodyPr>
          <a:lstStyle>
            <a:lvl1pPr>
              <a:defRPr sz="4000"/>
            </a:lvl1pPr>
          </a:lstStyle>
          <a:p>
            <a:endParaRPr lang="en-US" dirty="0"/>
          </a:p>
        </p:txBody>
      </p:sp>
      <p:sp>
        <p:nvSpPr>
          <p:cNvPr id="5" name="Footer Placeholder 4"/>
          <p:cNvSpPr>
            <a:spLocks noGrp="1"/>
          </p:cNvSpPr>
          <p:nvPr>
            <p:ph type="ftr" sz="quarter" idx="11"/>
          </p:nvPr>
        </p:nvSpPr>
        <p:spPr/>
        <p:txBody>
          <a:bodyPr/>
          <a:lstStyle>
            <a:lvl1pPr>
              <a:defRPr sz="1400"/>
            </a:lvl1pPr>
          </a:lstStyle>
          <a:p>
            <a:r>
              <a:rPr lang="en-US" dirty="0"/>
              <a:t>www.incits.org │@</a:t>
            </a:r>
            <a:r>
              <a:rPr lang="en-US" dirty="0" err="1"/>
              <a:t>incits</a:t>
            </a:r>
            <a:endParaRPr lang="en-US" dirty="0"/>
          </a:p>
        </p:txBody>
      </p:sp>
    </p:spTree>
    <p:extLst>
      <p:ext uri="{BB962C8B-B14F-4D97-AF65-F5344CB8AC3E}">
        <p14:creationId xmlns:p14="http://schemas.microsoft.com/office/powerpoint/2010/main" val="18378762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914400"/>
          </a:xfrm>
        </p:spPr>
        <p:txBody>
          <a:bodyPr lIns="90000" tIns="90000" rIns="90000" bIns="90000">
            <a:normAutofit/>
          </a:bodyPr>
          <a:lstStyle>
            <a:lvl1pPr>
              <a:defRPr sz="3200"/>
            </a:lvl1pPr>
          </a:lstStyle>
          <a:p>
            <a:endParaRPr lang="en-US" dirty="0"/>
          </a:p>
        </p:txBody>
      </p:sp>
      <p:sp>
        <p:nvSpPr>
          <p:cNvPr id="3" name="Content Placeholder 2"/>
          <p:cNvSpPr>
            <a:spLocks noGrp="1"/>
          </p:cNvSpPr>
          <p:nvPr>
            <p:ph idx="1"/>
          </p:nvPr>
        </p:nvSpPr>
        <p:spPr>
          <a:xfrm>
            <a:off x="228600" y="1219200"/>
            <a:ext cx="8686800" cy="4800600"/>
          </a:xfrm>
        </p:spPr>
        <p:txBody>
          <a:bodyPr lIns="180000" tIns="180000" rIns="180000" bIns="180000"/>
          <a:lstStyle>
            <a:lvl1pPr>
              <a:defRPr sz="2600"/>
            </a:lvl1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p:cNvSpPr>
            <a:spLocks noGrp="1"/>
          </p:cNvSpPr>
          <p:nvPr>
            <p:ph type="ftr" sz="quarter" idx="11"/>
          </p:nvPr>
        </p:nvSpPr>
        <p:spPr/>
        <p:txBody>
          <a:bodyPr/>
          <a:lstStyle/>
          <a:p>
            <a:r>
              <a:rPr lang="en-US" dirty="0"/>
              <a:t>www.incits.org │@</a:t>
            </a:r>
            <a:r>
              <a:rPr lang="en-US" dirty="0" err="1"/>
              <a:t>incits</a:t>
            </a:r>
            <a:endParaRPr lang="en-US" dirty="0"/>
          </a:p>
        </p:txBody>
      </p:sp>
      <p:sp>
        <p:nvSpPr>
          <p:cNvPr id="8" name="Slide Number Placeholder 6"/>
          <p:cNvSpPr>
            <a:spLocks noGrp="1"/>
          </p:cNvSpPr>
          <p:nvPr>
            <p:ph type="sldNum" sz="quarter" idx="4"/>
          </p:nvPr>
        </p:nvSpPr>
        <p:spPr>
          <a:xfrm>
            <a:off x="3543300" y="6343650"/>
            <a:ext cx="2057400" cy="365125"/>
          </a:xfrm>
          <a:prstGeom prst="rect">
            <a:avLst/>
          </a:prstGeom>
        </p:spPr>
        <p:txBody>
          <a:bodyPr vert="horz" lIns="91440" tIns="45720" rIns="91440" bIns="45720" rtlCol="0" anchor="ctr"/>
          <a:lstStyle>
            <a:lvl1pPr algn="ctr">
              <a:defRPr lang="en-US" sz="1100" i="1" kern="1200" smtClean="0">
                <a:solidFill>
                  <a:schemeClr val="bg1">
                    <a:lumMod val="75000"/>
                  </a:schemeClr>
                </a:solidFill>
                <a:latin typeface="Arial" panose="020B0604020202020204" pitchFamily="34" charset="0"/>
                <a:ea typeface="+mn-ea"/>
                <a:cs typeface="Arial" panose="020B0604020202020204" pitchFamily="34" charset="0"/>
              </a:defRPr>
            </a:lvl1pPr>
          </a:lstStyle>
          <a:p>
            <a:r>
              <a:rPr lang="en-US" dirty="0"/>
              <a:t>Slide </a:t>
            </a:r>
            <a:fld id="{27670E47-317C-4EFD-B046-E694CA853C94}" type="slidenum">
              <a:rPr smtClean="0"/>
              <a:pPr/>
              <a:t>‹#›</a:t>
            </a:fld>
            <a:endParaRPr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0" y="5105400"/>
            <a:ext cx="9144000" cy="1003300"/>
          </a:xfrm>
        </p:spPr>
        <p:txBody>
          <a:bodyPr lIns="360000" tIns="360000" rIns="360000" bIns="360000" anchor="t">
            <a:normAutofit/>
          </a:bodyPr>
          <a:lstStyle>
            <a:lvl1pPr algn="l">
              <a:defRPr sz="3200" b="1" cap="none" baseline="0"/>
            </a:lvl1pPr>
          </a:lstStyle>
          <a:p>
            <a:endParaRPr lang="en-US" dirty="0"/>
          </a:p>
        </p:txBody>
      </p:sp>
      <p:sp>
        <p:nvSpPr>
          <p:cNvPr id="3" name="Text Placeholder 2"/>
          <p:cNvSpPr>
            <a:spLocks noGrp="1"/>
          </p:cNvSpPr>
          <p:nvPr>
            <p:ph type="body" idx="1"/>
          </p:nvPr>
        </p:nvSpPr>
        <p:spPr>
          <a:xfrm>
            <a:off x="152400" y="2819400"/>
            <a:ext cx="8839200" cy="1500187"/>
          </a:xfrm>
        </p:spPr>
        <p:txBody>
          <a:bodyPr lIns="360000" tIns="360000" rIns="360000" bIns="360000" anchor="b"/>
          <a:lstStyle>
            <a:lvl1pPr marL="0" indent="0">
              <a:buNone/>
              <a:defRPr sz="20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endParaRPr lang="en-US" dirty="0"/>
          </a:p>
        </p:txBody>
      </p:sp>
      <p:sp>
        <p:nvSpPr>
          <p:cNvPr id="5" name="Footer Placeholder 4"/>
          <p:cNvSpPr>
            <a:spLocks noGrp="1"/>
          </p:cNvSpPr>
          <p:nvPr>
            <p:ph type="ftr" sz="quarter" idx="11"/>
          </p:nvPr>
        </p:nvSpPr>
        <p:spPr/>
        <p:txBody>
          <a:bodyPr/>
          <a:lstStyle/>
          <a:p>
            <a:r>
              <a:rPr lang="en-US" dirty="0"/>
              <a:t>www.incits.org │@</a:t>
            </a:r>
            <a:r>
              <a:rPr lang="en-US" dirty="0" err="1"/>
              <a:t>incits</a:t>
            </a:r>
            <a:endParaRPr lang="en-US" dirty="0"/>
          </a:p>
        </p:txBody>
      </p:sp>
      <p:sp>
        <p:nvSpPr>
          <p:cNvPr id="7" name="Slide Number Placeholder 6"/>
          <p:cNvSpPr>
            <a:spLocks noGrp="1"/>
          </p:cNvSpPr>
          <p:nvPr>
            <p:ph type="sldNum" sz="quarter" idx="4"/>
          </p:nvPr>
        </p:nvSpPr>
        <p:spPr>
          <a:xfrm>
            <a:off x="3543300" y="6343650"/>
            <a:ext cx="2057400" cy="365125"/>
          </a:xfrm>
          <a:prstGeom prst="rect">
            <a:avLst/>
          </a:prstGeom>
        </p:spPr>
        <p:txBody>
          <a:bodyPr vert="horz" lIns="91440" tIns="45720" rIns="91440" bIns="45720" rtlCol="0" anchor="ctr"/>
          <a:lstStyle>
            <a:lvl1pPr algn="ctr">
              <a:defRPr lang="en-US" sz="1100" i="1" kern="1200" smtClean="0">
                <a:solidFill>
                  <a:schemeClr val="bg1">
                    <a:lumMod val="75000"/>
                  </a:schemeClr>
                </a:solidFill>
                <a:latin typeface="Arial" panose="020B0604020202020204" pitchFamily="34" charset="0"/>
                <a:ea typeface="+mn-ea"/>
                <a:cs typeface="Arial" panose="020B0604020202020204" pitchFamily="34" charset="0"/>
              </a:defRPr>
            </a:lvl1pPr>
          </a:lstStyle>
          <a:p>
            <a:r>
              <a:rPr lang="en-US" dirty="0"/>
              <a:t>Slide </a:t>
            </a:r>
            <a:fld id="{27670E47-317C-4EFD-B046-E694CA853C94}" type="slidenum">
              <a:rPr smtClean="0"/>
              <a:pPr/>
              <a:t>‹#›</a:t>
            </a:fld>
            <a:endParaRPr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838200"/>
          </a:xfrm>
        </p:spPr>
        <p:txBody>
          <a:bodyPr/>
          <a:lstStyle/>
          <a:p>
            <a:endParaRPr lang="en-US" dirty="0"/>
          </a:p>
        </p:txBody>
      </p:sp>
      <p:sp>
        <p:nvSpPr>
          <p:cNvPr id="3" name="Content Placeholder 2"/>
          <p:cNvSpPr>
            <a:spLocks noGrp="1"/>
          </p:cNvSpPr>
          <p:nvPr>
            <p:ph sz="half" idx="1" hasCustomPrompt="1"/>
          </p:nvPr>
        </p:nvSpPr>
        <p:spPr>
          <a:xfrm>
            <a:off x="228600" y="1600200"/>
            <a:ext cx="4267200" cy="4525963"/>
          </a:xfrm>
        </p:spPr>
        <p:txBody>
          <a:bodyPr/>
          <a:lstStyle>
            <a:lvl1pPr>
              <a:defRPr sz="24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a:t>Click to edit </a:t>
            </a:r>
            <a:r>
              <a:rPr lang="pl-PL" dirty="0"/>
              <a:t>m</a:t>
            </a:r>
            <a:r>
              <a:rPr lang="en-US" dirty="0"/>
              <a:t>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hasCustomPrompt="1"/>
          </p:nvPr>
        </p:nvSpPr>
        <p:spPr>
          <a:xfrm>
            <a:off x="4648200" y="1600200"/>
            <a:ext cx="4267200" cy="4525963"/>
          </a:xfrm>
        </p:spPr>
        <p:txBody>
          <a:bodyPr/>
          <a:lstStyle>
            <a:lvl1pPr>
              <a:defRPr sz="24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a:t>Click to edit </a:t>
            </a:r>
            <a:r>
              <a:rPr lang="pl-PL" dirty="0"/>
              <a:t>ma</a:t>
            </a:r>
            <a:r>
              <a:rPr lang="en-US" dirty="0" err="1"/>
              <a:t>ster</a:t>
            </a:r>
            <a:r>
              <a:rPr lang="en-US" dirty="0"/>
              <a:t>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p:cNvSpPr>
            <a:spLocks noGrp="1"/>
          </p:cNvSpPr>
          <p:nvPr>
            <p:ph type="ftr" sz="quarter" idx="11"/>
          </p:nvPr>
        </p:nvSpPr>
        <p:spPr/>
        <p:txBody>
          <a:bodyPr/>
          <a:lstStyle/>
          <a:p>
            <a:r>
              <a:rPr lang="en-US" dirty="0"/>
              <a:t>www.incits.org │@</a:t>
            </a:r>
            <a:r>
              <a:rPr lang="en-US" dirty="0" err="1"/>
              <a:t>incits</a:t>
            </a:r>
            <a:endParaRPr lang="en-US" dirty="0"/>
          </a:p>
        </p:txBody>
      </p:sp>
      <p:sp>
        <p:nvSpPr>
          <p:cNvPr id="8" name="Slide Number Placeholder 6"/>
          <p:cNvSpPr>
            <a:spLocks noGrp="1"/>
          </p:cNvSpPr>
          <p:nvPr>
            <p:ph type="sldNum" sz="quarter" idx="4"/>
          </p:nvPr>
        </p:nvSpPr>
        <p:spPr>
          <a:xfrm>
            <a:off x="3543300" y="6343650"/>
            <a:ext cx="2057400" cy="365125"/>
          </a:xfrm>
          <a:prstGeom prst="rect">
            <a:avLst/>
          </a:prstGeom>
        </p:spPr>
        <p:txBody>
          <a:bodyPr vert="horz" lIns="91440" tIns="45720" rIns="91440" bIns="45720" rtlCol="0" anchor="ctr"/>
          <a:lstStyle>
            <a:lvl1pPr algn="ctr">
              <a:defRPr lang="en-US" sz="1100" i="1" kern="1200" smtClean="0">
                <a:solidFill>
                  <a:schemeClr val="bg1">
                    <a:lumMod val="75000"/>
                  </a:schemeClr>
                </a:solidFill>
                <a:latin typeface="Arial" panose="020B0604020202020204" pitchFamily="34" charset="0"/>
                <a:ea typeface="+mn-ea"/>
                <a:cs typeface="Arial" panose="020B0604020202020204" pitchFamily="34" charset="0"/>
              </a:defRPr>
            </a:lvl1pPr>
          </a:lstStyle>
          <a:p>
            <a:r>
              <a:rPr lang="en-US" dirty="0"/>
              <a:t>Slide </a:t>
            </a:r>
            <a:fld id="{27670E47-317C-4EFD-B046-E694CA853C94}" type="slidenum">
              <a:rPr smtClean="0"/>
              <a:pPr/>
              <a:t>‹#›</a:t>
            </a:fld>
            <a:endParaRPr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097280"/>
          </a:xfrm>
        </p:spPr>
        <p:txBody>
          <a:bodyPr/>
          <a:lstStyle>
            <a:lvl1pPr>
              <a:defRPr/>
            </a:lvl1pPr>
          </a:lstStyle>
          <a:p>
            <a:endParaRPr lang="en-US" dirty="0"/>
          </a:p>
        </p:txBody>
      </p:sp>
      <p:sp>
        <p:nvSpPr>
          <p:cNvPr id="3" name="Text Placeholder 2"/>
          <p:cNvSpPr>
            <a:spLocks noGrp="1"/>
          </p:cNvSpPr>
          <p:nvPr>
            <p:ph type="body" idx="1"/>
          </p:nvPr>
        </p:nvSpPr>
        <p:spPr>
          <a:xfrm>
            <a:off x="228600" y="1535112"/>
            <a:ext cx="4268788" cy="979487"/>
          </a:xfrm>
        </p:spPr>
        <p:txBody>
          <a:bodyPr anchor="t" anchorCtr="0">
            <a:normAutofit/>
          </a:bodyPr>
          <a:lstStyle>
            <a:lvl1pPr marL="0" indent="0" algn="ctr">
              <a:buNone/>
              <a:defRPr sz="2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endParaRPr lang="en-US" dirty="0"/>
          </a:p>
        </p:txBody>
      </p:sp>
      <p:sp>
        <p:nvSpPr>
          <p:cNvPr id="4" name="Content Placeholder 3"/>
          <p:cNvSpPr>
            <a:spLocks noGrp="1"/>
          </p:cNvSpPr>
          <p:nvPr>
            <p:ph sz="half" idx="2"/>
          </p:nvPr>
        </p:nvSpPr>
        <p:spPr>
          <a:xfrm>
            <a:off x="228600" y="2590800"/>
            <a:ext cx="4268788" cy="335280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p:cNvSpPr>
            <a:spLocks noGrp="1"/>
          </p:cNvSpPr>
          <p:nvPr>
            <p:ph type="body" sz="quarter" idx="3"/>
          </p:nvPr>
        </p:nvSpPr>
        <p:spPr>
          <a:xfrm>
            <a:off x="4645025" y="1535113"/>
            <a:ext cx="4270375" cy="979486"/>
          </a:xfrm>
        </p:spPr>
        <p:txBody>
          <a:bodyPr anchor="t" anchorCtr="0">
            <a:normAutofit/>
          </a:bodyPr>
          <a:lstStyle>
            <a:lvl1pPr marL="0" indent="0" algn="ctr">
              <a:buNone/>
              <a:defRPr sz="2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endParaRPr lang="en-US" dirty="0"/>
          </a:p>
        </p:txBody>
      </p:sp>
      <p:sp>
        <p:nvSpPr>
          <p:cNvPr id="6" name="Content Placeholder 5"/>
          <p:cNvSpPr>
            <a:spLocks noGrp="1"/>
          </p:cNvSpPr>
          <p:nvPr>
            <p:ph sz="quarter" idx="4"/>
          </p:nvPr>
        </p:nvSpPr>
        <p:spPr>
          <a:xfrm>
            <a:off x="4645025" y="2590799"/>
            <a:ext cx="4270375" cy="3352801"/>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Footer Placeholder 7"/>
          <p:cNvSpPr>
            <a:spLocks noGrp="1"/>
          </p:cNvSpPr>
          <p:nvPr>
            <p:ph type="ftr" sz="quarter" idx="11"/>
          </p:nvPr>
        </p:nvSpPr>
        <p:spPr/>
        <p:txBody>
          <a:bodyPr/>
          <a:lstStyle/>
          <a:p>
            <a:r>
              <a:rPr lang="en-US" dirty="0"/>
              <a:t>www.incits.org │@</a:t>
            </a:r>
            <a:r>
              <a:rPr lang="en-US" dirty="0" err="1"/>
              <a:t>incits</a:t>
            </a:r>
            <a:endParaRPr lang="en-US" dirty="0"/>
          </a:p>
        </p:txBody>
      </p:sp>
      <p:sp>
        <p:nvSpPr>
          <p:cNvPr id="10" name="Slide Number Placeholder 6"/>
          <p:cNvSpPr>
            <a:spLocks noGrp="1"/>
          </p:cNvSpPr>
          <p:nvPr>
            <p:ph type="sldNum" sz="quarter" idx="12"/>
          </p:nvPr>
        </p:nvSpPr>
        <p:spPr>
          <a:xfrm>
            <a:off x="3543300" y="6343650"/>
            <a:ext cx="2057400" cy="365125"/>
          </a:xfrm>
          <a:prstGeom prst="rect">
            <a:avLst/>
          </a:prstGeom>
        </p:spPr>
        <p:txBody>
          <a:bodyPr vert="horz" lIns="91440" tIns="45720" rIns="91440" bIns="45720" rtlCol="0" anchor="ctr"/>
          <a:lstStyle>
            <a:lvl1pPr algn="ctr">
              <a:defRPr lang="en-US" sz="1100" i="1" kern="1200" smtClean="0">
                <a:solidFill>
                  <a:schemeClr val="bg1">
                    <a:lumMod val="75000"/>
                  </a:schemeClr>
                </a:solidFill>
                <a:latin typeface="Arial" panose="020B0604020202020204" pitchFamily="34" charset="0"/>
                <a:ea typeface="+mn-ea"/>
                <a:cs typeface="Arial" panose="020B0604020202020204" pitchFamily="34" charset="0"/>
              </a:defRPr>
            </a:lvl1pPr>
          </a:lstStyle>
          <a:p>
            <a:r>
              <a:rPr lang="en-US" dirty="0"/>
              <a:t>Slide </a:t>
            </a:r>
            <a:fld id="{27670E47-317C-4EFD-B046-E694CA853C94}" type="slidenum">
              <a:rPr smtClean="0"/>
              <a:pPr/>
              <a:t>‹#›</a:t>
            </a:fld>
            <a:endParaRPr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097280"/>
          </a:xfrm>
        </p:spPr>
        <p:txBody>
          <a:bodyPr/>
          <a:lstStyle/>
          <a:p>
            <a:endParaRPr lang="en-US" dirty="0"/>
          </a:p>
        </p:txBody>
      </p:sp>
      <p:sp>
        <p:nvSpPr>
          <p:cNvPr id="4" name="Footer Placeholder 3"/>
          <p:cNvSpPr>
            <a:spLocks noGrp="1"/>
          </p:cNvSpPr>
          <p:nvPr>
            <p:ph type="ftr" sz="quarter" idx="11"/>
          </p:nvPr>
        </p:nvSpPr>
        <p:spPr/>
        <p:txBody>
          <a:bodyPr/>
          <a:lstStyle/>
          <a:p>
            <a:r>
              <a:rPr lang="en-US" dirty="0"/>
              <a:t>www.incits.org │@</a:t>
            </a:r>
            <a:r>
              <a:rPr lang="en-US" dirty="0" err="1"/>
              <a:t>incits</a:t>
            </a:r>
            <a:endParaRPr lang="en-US" dirty="0"/>
          </a:p>
        </p:txBody>
      </p:sp>
      <p:sp>
        <p:nvSpPr>
          <p:cNvPr id="6" name="Slide Number Placeholder 6"/>
          <p:cNvSpPr>
            <a:spLocks noGrp="1"/>
          </p:cNvSpPr>
          <p:nvPr>
            <p:ph type="sldNum" sz="quarter" idx="4"/>
          </p:nvPr>
        </p:nvSpPr>
        <p:spPr>
          <a:xfrm>
            <a:off x="3543300" y="6343650"/>
            <a:ext cx="2057400" cy="365125"/>
          </a:xfrm>
          <a:prstGeom prst="rect">
            <a:avLst/>
          </a:prstGeom>
        </p:spPr>
        <p:txBody>
          <a:bodyPr vert="horz" lIns="91440" tIns="45720" rIns="91440" bIns="45720" rtlCol="0" anchor="ctr"/>
          <a:lstStyle>
            <a:lvl1pPr algn="ctr">
              <a:defRPr lang="en-US" sz="1100" i="1" kern="1200" smtClean="0">
                <a:solidFill>
                  <a:schemeClr val="bg1">
                    <a:lumMod val="75000"/>
                  </a:schemeClr>
                </a:solidFill>
                <a:latin typeface="Arial" panose="020B0604020202020204" pitchFamily="34" charset="0"/>
                <a:ea typeface="+mn-ea"/>
                <a:cs typeface="Arial" panose="020B0604020202020204" pitchFamily="34" charset="0"/>
              </a:defRPr>
            </a:lvl1pPr>
          </a:lstStyle>
          <a:p>
            <a:r>
              <a:rPr lang="en-US" dirty="0"/>
              <a:t>Slide </a:t>
            </a:r>
            <a:fld id="{27670E47-317C-4EFD-B046-E694CA853C94}" type="slidenum">
              <a:rPr smtClean="0"/>
              <a:pPr/>
              <a:t>‹#›</a:t>
            </a:fld>
            <a:endParaRPr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p:txBody>
          <a:bodyPr/>
          <a:lstStyle/>
          <a:p>
            <a:r>
              <a:rPr lang="en-US" dirty="0"/>
              <a:t>www.incits.org │@</a:t>
            </a:r>
            <a:r>
              <a:rPr lang="en-US" dirty="0" err="1"/>
              <a:t>incits</a:t>
            </a:r>
            <a:endParaRPr lang="en-US" dirty="0"/>
          </a:p>
        </p:txBody>
      </p:sp>
      <p:sp>
        <p:nvSpPr>
          <p:cNvPr id="5" name="Slide Number Placeholder 6"/>
          <p:cNvSpPr>
            <a:spLocks noGrp="1"/>
          </p:cNvSpPr>
          <p:nvPr>
            <p:ph type="sldNum" sz="quarter" idx="4"/>
          </p:nvPr>
        </p:nvSpPr>
        <p:spPr>
          <a:xfrm>
            <a:off x="3543300" y="6343650"/>
            <a:ext cx="2057400" cy="365125"/>
          </a:xfrm>
          <a:prstGeom prst="rect">
            <a:avLst/>
          </a:prstGeom>
        </p:spPr>
        <p:txBody>
          <a:bodyPr vert="horz" lIns="91440" tIns="45720" rIns="91440" bIns="45720" rtlCol="0" anchor="ctr"/>
          <a:lstStyle>
            <a:lvl1pPr algn="ctr">
              <a:defRPr lang="en-US" sz="1100" i="1" kern="1200" smtClean="0">
                <a:solidFill>
                  <a:schemeClr val="bg1">
                    <a:lumMod val="75000"/>
                  </a:schemeClr>
                </a:solidFill>
                <a:latin typeface="Arial" panose="020B0604020202020204" pitchFamily="34" charset="0"/>
                <a:ea typeface="+mn-ea"/>
                <a:cs typeface="Arial" panose="020B0604020202020204" pitchFamily="34" charset="0"/>
              </a:defRPr>
            </a:lvl1pPr>
          </a:lstStyle>
          <a:p>
            <a:r>
              <a:rPr lang="en-US" dirty="0"/>
              <a:t>Slide </a:t>
            </a:r>
            <a:fld id="{27670E47-317C-4EFD-B046-E694CA853C94}" type="slidenum">
              <a:rPr smtClean="0"/>
              <a:pPr/>
              <a:t>‹#›</a:t>
            </a:fld>
            <a:endParaRPr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4800" y="273050"/>
            <a:ext cx="3160713" cy="1479550"/>
          </a:xfrm>
        </p:spPr>
        <p:txBody>
          <a:bodyPr lIns="180000" tIns="180000" rIns="180000" bIns="180000" anchor="t" anchorCtr="0"/>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1"/>
            <a:ext cx="5340350" cy="5594350"/>
          </a:xfrm>
        </p:spPr>
        <p:txBody>
          <a:bodyPr/>
          <a:lstStyle>
            <a:lvl1pPr>
              <a:defRPr sz="2800"/>
            </a:lvl1pPr>
            <a:lvl2pPr>
              <a:defRPr sz="26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p:cNvSpPr>
            <a:spLocks noGrp="1"/>
          </p:cNvSpPr>
          <p:nvPr>
            <p:ph type="body" sz="half" idx="2"/>
          </p:nvPr>
        </p:nvSpPr>
        <p:spPr>
          <a:xfrm>
            <a:off x="304800" y="1905000"/>
            <a:ext cx="3160713" cy="3962401"/>
          </a:xfrm>
        </p:spPr>
        <p:txBody>
          <a:bodyPr/>
          <a:lstStyle>
            <a:lvl1pPr marL="0" indent="0">
              <a:buNone/>
              <a:defRPr sz="1400">
                <a:solidFill>
                  <a:schemeClr val="tx1">
                    <a:lumMod val="75000"/>
                    <a:lumOff val="2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6" name="Footer Placeholder 5"/>
          <p:cNvSpPr>
            <a:spLocks noGrp="1"/>
          </p:cNvSpPr>
          <p:nvPr>
            <p:ph type="ftr" sz="quarter" idx="11"/>
          </p:nvPr>
        </p:nvSpPr>
        <p:spPr/>
        <p:txBody>
          <a:bodyPr/>
          <a:lstStyle/>
          <a:p>
            <a:r>
              <a:rPr lang="en-US"/>
              <a:t>www.incits.org │@incits</a:t>
            </a:r>
          </a:p>
        </p:txBody>
      </p:sp>
      <p:sp>
        <p:nvSpPr>
          <p:cNvPr id="8" name="Slide Number Placeholder 6"/>
          <p:cNvSpPr>
            <a:spLocks noGrp="1"/>
          </p:cNvSpPr>
          <p:nvPr>
            <p:ph type="sldNum" sz="quarter" idx="4"/>
          </p:nvPr>
        </p:nvSpPr>
        <p:spPr>
          <a:xfrm>
            <a:off x="3543300" y="6343650"/>
            <a:ext cx="2057400" cy="365125"/>
          </a:xfrm>
          <a:prstGeom prst="rect">
            <a:avLst/>
          </a:prstGeom>
        </p:spPr>
        <p:txBody>
          <a:bodyPr vert="horz" lIns="91440" tIns="45720" rIns="91440" bIns="45720" rtlCol="0" anchor="ctr"/>
          <a:lstStyle>
            <a:lvl1pPr algn="ctr">
              <a:defRPr lang="en-US" sz="1100" i="1" kern="1200" smtClean="0">
                <a:solidFill>
                  <a:schemeClr val="bg1">
                    <a:lumMod val="75000"/>
                  </a:schemeClr>
                </a:solidFill>
                <a:latin typeface="Arial" panose="020B0604020202020204" pitchFamily="34" charset="0"/>
                <a:ea typeface="+mn-ea"/>
                <a:cs typeface="Arial" panose="020B0604020202020204" pitchFamily="34" charset="0"/>
              </a:defRPr>
            </a:lvl1pPr>
          </a:lstStyle>
          <a:p>
            <a:r>
              <a:rPr lang="en-US" dirty="0"/>
              <a:t>Slide </a:t>
            </a:r>
            <a:fld id="{27670E47-317C-4EFD-B046-E694CA853C94}" type="slidenum">
              <a:rPr smtClean="0"/>
              <a:pPr/>
              <a:t>‹#›</a:t>
            </a:fld>
            <a:endParaRPr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0" y="4572000"/>
            <a:ext cx="9144000" cy="795338"/>
          </a:xfrm>
        </p:spPr>
        <p:txBody>
          <a:bodyPr lIns="144000" tIns="144000" rIns="144000" bIns="144000" anchor="t" anchorCtr="0"/>
          <a:lstStyle>
            <a:lvl1pPr algn="l">
              <a:defRPr sz="2000" b="1"/>
            </a:lvl1pPr>
          </a:lstStyle>
          <a:p>
            <a:endParaRPr lang="en-US" dirty="0"/>
          </a:p>
        </p:txBody>
      </p:sp>
      <p:sp>
        <p:nvSpPr>
          <p:cNvPr id="3" name="Picture Placeholder 2"/>
          <p:cNvSpPr>
            <a:spLocks noGrp="1"/>
          </p:cNvSpPr>
          <p:nvPr>
            <p:ph type="pic" idx="1"/>
          </p:nvPr>
        </p:nvSpPr>
        <p:spPr>
          <a:xfrm>
            <a:off x="1792288" y="381000"/>
            <a:ext cx="5486400" cy="38100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0" y="5486400"/>
            <a:ext cx="9144000" cy="6524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endParaRPr lang="en-US" dirty="0"/>
          </a:p>
        </p:txBody>
      </p:sp>
      <p:sp>
        <p:nvSpPr>
          <p:cNvPr id="6" name="Footer Placeholder 5"/>
          <p:cNvSpPr>
            <a:spLocks noGrp="1"/>
          </p:cNvSpPr>
          <p:nvPr>
            <p:ph type="ftr" sz="quarter" idx="11"/>
          </p:nvPr>
        </p:nvSpPr>
        <p:spPr/>
        <p:txBody>
          <a:bodyPr/>
          <a:lstStyle/>
          <a:p>
            <a:r>
              <a:rPr lang="en-US" dirty="0"/>
              <a:t>www.incits.org │@</a:t>
            </a:r>
            <a:r>
              <a:rPr lang="en-US" dirty="0" err="1"/>
              <a:t>incits</a:t>
            </a:r>
            <a:endParaRPr lang="en-US" dirty="0"/>
          </a:p>
        </p:txBody>
      </p:sp>
      <p:sp>
        <p:nvSpPr>
          <p:cNvPr id="8" name="Slide Number Placeholder 6"/>
          <p:cNvSpPr>
            <a:spLocks noGrp="1"/>
          </p:cNvSpPr>
          <p:nvPr>
            <p:ph type="sldNum" sz="quarter" idx="4"/>
          </p:nvPr>
        </p:nvSpPr>
        <p:spPr>
          <a:xfrm>
            <a:off x="3543300" y="6343650"/>
            <a:ext cx="2057400" cy="365125"/>
          </a:xfrm>
          <a:prstGeom prst="rect">
            <a:avLst/>
          </a:prstGeom>
        </p:spPr>
        <p:txBody>
          <a:bodyPr vert="horz" lIns="91440" tIns="45720" rIns="91440" bIns="45720" rtlCol="0" anchor="ctr"/>
          <a:lstStyle>
            <a:lvl1pPr algn="ctr">
              <a:defRPr lang="en-US" sz="1100" i="1" kern="1200" smtClean="0">
                <a:solidFill>
                  <a:schemeClr val="bg1">
                    <a:lumMod val="75000"/>
                  </a:schemeClr>
                </a:solidFill>
                <a:latin typeface="Arial" panose="020B0604020202020204" pitchFamily="34" charset="0"/>
                <a:ea typeface="+mn-ea"/>
                <a:cs typeface="Arial" panose="020B0604020202020204" pitchFamily="34" charset="0"/>
              </a:defRPr>
            </a:lvl1pPr>
          </a:lstStyle>
          <a:p>
            <a:r>
              <a:rPr lang="en-US" dirty="0"/>
              <a:t>Slide </a:t>
            </a:r>
            <a:fld id="{27670E47-317C-4EFD-B046-E694CA853C94}" type="slidenum">
              <a:rPr smtClean="0"/>
              <a:pPr/>
              <a:t>‹#›</a:t>
            </a:fld>
            <a:endParaRPr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1.jpe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3.emf"/></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4" name="Prostokąt 3"/>
          <p:cNvSpPr/>
          <p:nvPr userDrawn="1"/>
        </p:nvSpPr>
        <p:spPr>
          <a:xfrm>
            <a:off x="0" y="6309360"/>
            <a:ext cx="9144000" cy="548640"/>
          </a:xfrm>
          <a:prstGeom prst="rect">
            <a:avLst/>
          </a:prstGeom>
          <a:blipFill dpi="0" rotWithShape="1">
            <a:blip r:embed="rId12" cstate="print"/>
            <a:srcRect/>
            <a:tile tx="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a:p>
        </p:txBody>
      </p:sp>
      <p:sp>
        <p:nvSpPr>
          <p:cNvPr id="2" name="Title Placeholder 1"/>
          <p:cNvSpPr>
            <a:spLocks noGrp="1"/>
          </p:cNvSpPr>
          <p:nvPr>
            <p:ph type="title"/>
          </p:nvPr>
        </p:nvSpPr>
        <p:spPr>
          <a:xfrm>
            <a:off x="0" y="0"/>
            <a:ext cx="9144000" cy="914400"/>
          </a:xfrm>
          <a:prstGeom prst="rect">
            <a:avLst/>
          </a:prstGeom>
          <a:blipFill>
            <a:blip r:embed="rId13" cstate="print"/>
            <a:tile tx="-5080000" ty="0" sx="100000" sy="100000" flip="none" algn="tl"/>
          </a:blipFill>
        </p:spPr>
        <p:txBody>
          <a:bodyPr vert="horz" lIns="91440" tIns="45720" rIns="91440" bIns="45720" rtlCol="0" anchor="ctr">
            <a:normAutofit/>
          </a:bodyPr>
          <a:lstStyle/>
          <a:p>
            <a:endParaRPr lang="en-US" dirty="0"/>
          </a:p>
        </p:txBody>
      </p:sp>
      <p:sp>
        <p:nvSpPr>
          <p:cNvPr id="3" name="Text Placeholder 2"/>
          <p:cNvSpPr>
            <a:spLocks noGrp="1"/>
          </p:cNvSpPr>
          <p:nvPr>
            <p:ph type="body" idx="1"/>
          </p:nvPr>
        </p:nvSpPr>
        <p:spPr>
          <a:xfrm>
            <a:off x="457200" y="1295400"/>
            <a:ext cx="8229600" cy="4724400"/>
          </a:xfrm>
          <a:prstGeom prst="rect">
            <a:avLst/>
          </a:prstGeom>
        </p:spPr>
        <p:txBody>
          <a:bodyPr vert="horz" lIns="91440" tIns="45720" rIns="91440" bIns="45720" rtlCol="0">
            <a:normAutofit/>
          </a:bodyPr>
          <a:lstStyle/>
          <a:p>
            <a:pPr lvl="0"/>
            <a:r>
              <a:rPr lang="en-US" dirty="0"/>
              <a:t>Click to edit </a:t>
            </a:r>
            <a:r>
              <a:rPr lang="pl-PL" dirty="0"/>
              <a:t>m</a:t>
            </a:r>
            <a:r>
              <a:rPr lang="en-US" dirty="0"/>
              <a:t>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p:cNvSpPr>
            <a:spLocks noGrp="1"/>
          </p:cNvSpPr>
          <p:nvPr>
            <p:ph type="ftr" sz="quarter" idx="3"/>
          </p:nvPr>
        </p:nvSpPr>
        <p:spPr>
          <a:xfrm>
            <a:off x="6477000" y="6416675"/>
            <a:ext cx="2438400" cy="365125"/>
          </a:xfrm>
          <a:prstGeom prst="rect">
            <a:avLst/>
          </a:prstGeom>
        </p:spPr>
        <p:txBody>
          <a:bodyPr vert="horz" lIns="91440" tIns="45720" rIns="91440" bIns="45720" rtlCol="0" anchor="ctr"/>
          <a:lstStyle>
            <a:lvl1pPr algn="r">
              <a:defRPr sz="1400" i="1">
                <a:solidFill>
                  <a:schemeClr val="tx1">
                    <a:lumMod val="75000"/>
                    <a:lumOff val="25000"/>
                  </a:schemeClr>
                </a:solidFill>
                <a:latin typeface="Arial" panose="020B0604020202020204" pitchFamily="34" charset="0"/>
                <a:cs typeface="Arial" panose="020B0604020202020204" pitchFamily="34" charset="0"/>
              </a:defRPr>
            </a:lvl1pPr>
          </a:lstStyle>
          <a:p>
            <a:r>
              <a:rPr lang="en-US" dirty="0"/>
              <a:t>www.incits.org │@</a:t>
            </a:r>
            <a:r>
              <a:rPr lang="en-US" dirty="0" err="1"/>
              <a:t>incits</a:t>
            </a:r>
            <a:endParaRPr lang="en-US" dirty="0"/>
          </a:p>
        </p:txBody>
      </p:sp>
      <p:pic>
        <p:nvPicPr>
          <p:cNvPr id="6" name="Obraz 5"/>
          <p:cNvPicPr>
            <a:picLocks noChangeAspect="1"/>
          </p:cNvPicPr>
          <p:nvPr userDrawn="1"/>
        </p:nvPicPr>
        <p:blipFill>
          <a:blip r:embed="rId14" cstate="print">
            <a:extLst>
              <a:ext uri="{28A0092B-C50C-407E-A947-70E740481C1C}">
                <a14:useLocalDpi xmlns:a14="http://schemas.microsoft.com/office/drawing/2010/main" val="0"/>
              </a:ext>
            </a:extLst>
          </a:blip>
          <a:stretch>
            <a:fillRect/>
          </a:stretch>
        </p:blipFill>
        <p:spPr>
          <a:xfrm>
            <a:off x="228600" y="6370725"/>
            <a:ext cx="1353386" cy="411075"/>
          </a:xfrm>
          <a:prstGeom prst="rect">
            <a:avLst/>
          </a:prstGeom>
        </p:spPr>
      </p:pic>
      <p:sp>
        <p:nvSpPr>
          <p:cNvPr id="7" name="Slide Number Placeholder 6"/>
          <p:cNvSpPr>
            <a:spLocks noGrp="1"/>
          </p:cNvSpPr>
          <p:nvPr>
            <p:ph type="sldNum" sz="quarter" idx="4"/>
          </p:nvPr>
        </p:nvSpPr>
        <p:spPr>
          <a:xfrm>
            <a:off x="3543300" y="6416675"/>
            <a:ext cx="2057400" cy="365125"/>
          </a:xfrm>
          <a:prstGeom prst="rect">
            <a:avLst/>
          </a:prstGeom>
        </p:spPr>
        <p:txBody>
          <a:bodyPr vert="horz" lIns="91440" tIns="45720" rIns="91440" bIns="45720" rtlCol="0" anchor="ctr"/>
          <a:lstStyle>
            <a:lvl1pPr algn="ctr">
              <a:defRPr lang="en-US" sz="1100" i="1" kern="1200" smtClean="0">
                <a:solidFill>
                  <a:schemeClr val="bg1">
                    <a:lumMod val="75000"/>
                  </a:schemeClr>
                </a:solidFill>
                <a:latin typeface="Arial" panose="020B0604020202020204" pitchFamily="34" charset="0"/>
                <a:ea typeface="+mn-ea"/>
                <a:cs typeface="Arial" panose="020B0604020202020204" pitchFamily="34" charset="0"/>
              </a:defRPr>
            </a:lvl1pPr>
          </a:lstStyle>
          <a:p>
            <a:r>
              <a:rPr lang="en-US" dirty="0"/>
              <a:t>Slide </a:t>
            </a:r>
            <a:fld id="{27670E47-317C-4EFD-B046-E694CA853C94}" type="slidenum">
              <a:rPr smtClean="0"/>
              <a:pPr/>
              <a:t>‹#›</a:t>
            </a:fld>
            <a:endParaRPr dirty="0"/>
          </a:p>
        </p:txBody>
      </p:sp>
    </p:spTree>
  </p:cSld>
  <p:clrMap bg1="lt1" tx1="dk1" bg2="lt2" tx2="dk2" accent1="accent1" accent2="accent2" accent3="accent3" accent4="accent4" accent5="accent5" accent6="accent6" hlink="hlink" folHlink="folHlink"/>
  <p:sldLayoutIdLst>
    <p:sldLayoutId id="2147483659" r:id="rId1"/>
    <p:sldLayoutId id="2147483660" r:id="rId2"/>
    <p:sldLayoutId id="2147483661" r:id="rId3"/>
    <p:sldLayoutId id="2147483662" r:id="rId4"/>
    <p:sldLayoutId id="2147483663" r:id="rId5"/>
    <p:sldLayoutId id="2147483664" r:id="rId6"/>
    <p:sldLayoutId id="2147483665" r:id="rId7"/>
    <p:sldLayoutId id="2147483666" r:id="rId8"/>
    <p:sldLayoutId id="2147483667" r:id="rId9"/>
    <p:sldLayoutId id="2147483668" r:id="rId10"/>
  </p:sldLayoutIdLst>
  <p:hf sldNum="0" hdr="0" ftr="0" dt="0"/>
  <p:txStyles>
    <p:titleStyle>
      <a:lvl1pPr algn="ctr" defTabSz="914400" rtl="0" eaLnBrk="1" latinLnBrk="0" hangingPunct="1">
        <a:spcBef>
          <a:spcPct val="0"/>
        </a:spcBef>
        <a:buNone/>
        <a:defRPr sz="3600" b="1" kern="1200">
          <a:solidFill>
            <a:schemeClr val="bg1"/>
          </a:solidFill>
          <a:latin typeface="Arial" panose="020B0604020202020204" pitchFamily="34" charset="0"/>
          <a:ea typeface="+mj-ea"/>
          <a:cs typeface="Arial" panose="020B0604020202020204" pitchFamily="34" charset="0"/>
        </a:defRPr>
      </a:lvl1pPr>
    </p:titleStyle>
    <p:bodyStyle>
      <a:lvl1pPr marL="342900" indent="-342900" algn="l" defTabSz="914400" rtl="0" eaLnBrk="1" latinLnBrk="0" hangingPunct="1">
        <a:spcBef>
          <a:spcPct val="20000"/>
        </a:spcBef>
        <a:buClr>
          <a:srgbClr val="C00000"/>
        </a:buClr>
        <a:buFont typeface="Wingdings" panose="05000000000000000000" pitchFamily="2" charset="2"/>
        <a:buChar char="§"/>
        <a:defRPr sz="2800" kern="1200">
          <a:solidFill>
            <a:schemeClr val="tx1">
              <a:lumMod val="75000"/>
              <a:lumOff val="25000"/>
            </a:schemeClr>
          </a:solidFill>
          <a:latin typeface="Arial" panose="020B0604020202020204" pitchFamily="34" charset="0"/>
          <a:ea typeface="+mn-ea"/>
          <a:cs typeface="Arial" panose="020B0604020202020204" pitchFamily="34" charset="0"/>
        </a:defRPr>
      </a:lvl1pPr>
      <a:lvl2pPr marL="742950" indent="-285750" algn="l" defTabSz="914400" rtl="0" eaLnBrk="1" latinLnBrk="0" hangingPunct="1">
        <a:spcBef>
          <a:spcPct val="20000"/>
        </a:spcBef>
        <a:buClr>
          <a:srgbClr val="C00000"/>
        </a:buClr>
        <a:buFont typeface="Wingdings" panose="05000000000000000000" pitchFamily="2" charset="2"/>
        <a:buChar char="§"/>
        <a:defRPr sz="2400" kern="1200">
          <a:solidFill>
            <a:schemeClr val="tx1">
              <a:lumMod val="75000"/>
              <a:lumOff val="25000"/>
            </a:schemeClr>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spcBef>
          <a:spcPct val="20000"/>
        </a:spcBef>
        <a:buClr>
          <a:srgbClr val="C00000"/>
        </a:buClr>
        <a:buFont typeface="Wingdings" panose="05000000000000000000" pitchFamily="2" charset="2"/>
        <a:buChar char="§"/>
        <a:defRPr sz="2000" kern="1200">
          <a:solidFill>
            <a:schemeClr val="tx1">
              <a:lumMod val="75000"/>
              <a:lumOff val="25000"/>
            </a:schemeClr>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spcBef>
          <a:spcPct val="20000"/>
        </a:spcBef>
        <a:buClr>
          <a:srgbClr val="C00000"/>
        </a:buClr>
        <a:buFont typeface="Wingdings" panose="05000000000000000000" pitchFamily="2" charset="2"/>
        <a:buChar char="§"/>
        <a:defRPr sz="1800" kern="1200">
          <a:solidFill>
            <a:schemeClr val="tx1">
              <a:lumMod val="75000"/>
              <a:lumOff val="25000"/>
            </a:schemeClr>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spcBef>
          <a:spcPct val="20000"/>
        </a:spcBef>
        <a:buClr>
          <a:srgbClr val="C00000"/>
        </a:buClr>
        <a:buFont typeface="Wingdings" panose="05000000000000000000" pitchFamily="2" charset="2"/>
        <a:buChar char="§"/>
        <a:defRPr sz="1600" kern="1200">
          <a:solidFill>
            <a:schemeClr val="tx1">
              <a:lumMod val="75000"/>
              <a:lumOff val="25000"/>
            </a:schemeClr>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hyperlink" Target="https://www.incits.org/committees/l1" TargetMode="External"/></Relationships>
</file>

<file path=ppt/slides/_rels/slide10.xml.rels><?xml version="1.0" encoding="UTF-8" standalone="yes"?>
<Relationships xmlns="http://schemas.openxmlformats.org/package/2006/relationships"><Relationship Id="rId3" Type="http://schemas.openxmlformats.org/officeDocument/2006/relationships/hyperlink" Target="http://www.incits.org/standards-information/legal-info" TargetMode="External"/><Relationship Id="rId2" Type="http://schemas.openxmlformats.org/officeDocument/2006/relationships/hyperlink" Target="http://www.incits.org/policies" TargetMode="External"/><Relationship Id="rId1" Type="http://schemas.openxmlformats.org/officeDocument/2006/relationships/slideLayout" Target="../slideLayouts/slideLayout2.xml"/><Relationship Id="rId4" Type="http://schemas.openxmlformats.org/officeDocument/2006/relationships/hyperlink" Target="http://www.incits.org/participation/membership-info" TargetMode="Externa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8" Type="http://schemas.openxmlformats.org/officeDocument/2006/relationships/hyperlink" Target="http://www.iso.org/iso/home/standards_development/list_of_iso_technical_committees/iso_technical_committee.htm?commid=54808" TargetMode="External"/><Relationship Id="rId3" Type="http://schemas.openxmlformats.org/officeDocument/2006/relationships/hyperlink" Target="http://www.iso.org/iso/standards_development/technical_committees/list_of_iso_technical_committees/iso_technical_committee.htm?commid=45392" TargetMode="External"/><Relationship Id="rId7" Type="http://schemas.openxmlformats.org/officeDocument/2006/relationships/hyperlink" Target="http://www.iso.org/iso/standards_development/technical_committees/list_of_iso_technical_committees/iso_technical_committee.htm?commid=53732" TargetMode="External"/><Relationship Id="rId2" Type="http://schemas.openxmlformats.org/officeDocument/2006/relationships/hyperlink" Target="https://jtc1info.org/sd-2-history/jtc1-working-groups/wg-11/" TargetMode="External"/><Relationship Id="rId1" Type="http://schemas.openxmlformats.org/officeDocument/2006/relationships/slideLayout" Target="../slideLayouts/slideLayout2.xml"/><Relationship Id="rId6" Type="http://schemas.openxmlformats.org/officeDocument/2006/relationships/hyperlink" Target="https://www.iso.org/committee/5336224.html" TargetMode="External"/><Relationship Id="rId11" Type="http://schemas.openxmlformats.org/officeDocument/2006/relationships/hyperlink" Target="https://www.iso.org/committee/54996.html" TargetMode="External"/><Relationship Id="rId5" Type="http://schemas.openxmlformats.org/officeDocument/2006/relationships/hyperlink" Target="http://www.iso.org/iso/home/standards_development/list_of_iso_technical_committees/iso_technical_committee.htm?commid=46614" TargetMode="External"/><Relationship Id="rId10" Type="http://schemas.openxmlformats.org/officeDocument/2006/relationships/hyperlink" Target="https://www.iso.org/committee/9983782.html" TargetMode="External"/><Relationship Id="rId4" Type="http://schemas.openxmlformats.org/officeDocument/2006/relationships/hyperlink" Target="https://www.iso.org/committee/6794475.html" TargetMode="External"/><Relationship Id="rId9" Type="http://schemas.openxmlformats.org/officeDocument/2006/relationships/hyperlink" Target="http://www.iso.org/committee/656906.html"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8" Type="http://schemas.openxmlformats.org/officeDocument/2006/relationships/hyperlink" Target="https://www.iso.org/organization/317298.html" TargetMode="External"/><Relationship Id="rId3" Type="http://schemas.openxmlformats.org/officeDocument/2006/relationships/hyperlink" Target="http://www.fig.net/" TargetMode="External"/><Relationship Id="rId7" Type="http://schemas.openxmlformats.org/officeDocument/2006/relationships/hyperlink" Target="http://www.isprs.org/" TargetMode="External"/><Relationship Id="rId2" Type="http://schemas.openxmlformats.org/officeDocument/2006/relationships/hyperlink" Target="http://www.ceos.org/" TargetMode="External"/><Relationship Id="rId1" Type="http://schemas.openxmlformats.org/officeDocument/2006/relationships/slideLayout" Target="../slideLayouts/slideLayout2.xml"/><Relationship Id="rId6" Type="http://schemas.openxmlformats.org/officeDocument/2006/relationships/hyperlink" Target="http://www.grss-ieee.org/" TargetMode="External"/><Relationship Id="rId11" Type="http://schemas.openxmlformats.org/officeDocument/2006/relationships/hyperlink" Target="http://www.wmo.int/" TargetMode="External"/><Relationship Id="rId5" Type="http://schemas.openxmlformats.org/officeDocument/2006/relationships/hyperlink" Target="http://www.icao.int/" TargetMode="External"/><Relationship Id="rId10" Type="http://schemas.openxmlformats.org/officeDocument/2006/relationships/hyperlink" Target="https://www.iso.org/organization/8742738.html" TargetMode="External"/><Relationship Id="rId4" Type="http://schemas.openxmlformats.org/officeDocument/2006/relationships/hyperlink" Target="http://www.iag-aig.org/" TargetMode="External"/><Relationship Id="rId9" Type="http://schemas.openxmlformats.org/officeDocument/2006/relationships/hyperlink" Target="http://www.un-ggim-americas.org/en/" TargetMode="External"/></Relationships>
</file>

<file path=ppt/slides/_rels/slide21.xml.rels><?xml version="1.0" encoding="UTF-8" standalone="yes"?>
<Relationships xmlns="http://schemas.openxmlformats.org/package/2006/relationships"><Relationship Id="rId3" Type="http://schemas.openxmlformats.org/officeDocument/2006/relationships/hyperlink" Target="https://committee.iso.org/sites/tc211/home/projects.html" TargetMode="External"/><Relationship Id="rId2" Type="http://schemas.openxmlformats.org/officeDocument/2006/relationships/hyperlink" Target="https://www.iso.org/committee/54904/x/catalogue/p/0/u/1/w/0/d/0" TargetMode="External"/><Relationship Id="rId1" Type="http://schemas.openxmlformats.org/officeDocument/2006/relationships/slideLayout" Target="../slideLayouts/slideLayout2.xml"/><Relationship Id="rId6" Type="http://schemas.openxmlformats.org/officeDocument/2006/relationships/image" Target="../media/image8.png"/><Relationship Id="rId5" Type="http://schemas.openxmlformats.org/officeDocument/2006/relationships/image" Target="../media/image7.png"/><Relationship Id="rId4" Type="http://schemas.openxmlformats.org/officeDocument/2006/relationships/image" Target="../media/image6.png"/></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8" Type="http://schemas.openxmlformats.org/officeDocument/2006/relationships/hyperlink" Target="https://committee.iso.org/sites/tc211/home/projects/projects---complete-list/iso-19163-2.html" TargetMode="External"/><Relationship Id="rId3" Type="http://schemas.openxmlformats.org/officeDocument/2006/relationships/hyperlink" Target="https://committee.iso.org/sites/tc211/home/projects/projects---complete-list/iso-19123-2.html" TargetMode="External"/><Relationship Id="rId7" Type="http://schemas.openxmlformats.org/officeDocument/2006/relationships/hyperlink" Target="https://committee.iso.org/sites/tc211/home/projects/projects---complete-list/iso-19130-2.html" TargetMode="External"/><Relationship Id="rId2" Type="http://schemas.openxmlformats.org/officeDocument/2006/relationships/hyperlink" Target="https://committee.iso.org/sites/tc211/home/projects/projects---complete-list/iso-19121.html" TargetMode="External"/><Relationship Id="rId1" Type="http://schemas.openxmlformats.org/officeDocument/2006/relationships/slideLayout" Target="../slideLayouts/slideLayout2.xml"/><Relationship Id="rId6" Type="http://schemas.openxmlformats.org/officeDocument/2006/relationships/hyperlink" Target="https://committee.iso.org/sites/tc211/home/projects/projects---complete-list/iso-19124-4.html" TargetMode="External"/><Relationship Id="rId5" Type="http://schemas.openxmlformats.org/officeDocument/2006/relationships/hyperlink" Target="https://committee.iso.org/sites/tc211/home/projects/projects---complete-list/iso-19124-3.html" TargetMode="External"/><Relationship Id="rId4" Type="http://schemas.openxmlformats.org/officeDocument/2006/relationships/hyperlink" Target="https://committee.iso.org/sites/tc211/home/projects/projects---complete-list/iso-19123-4.html" TargetMode="External"/><Relationship Id="rId9" Type="http://schemas.openxmlformats.org/officeDocument/2006/relationships/hyperlink" Target="https://committee.iso.org/sites/tc211/home/projects/projects---complete-list/iso-19176-1.html" TargetMode="External"/></Relationships>
</file>

<file path=ppt/slides/_rels/slide27.xml.rels><?xml version="1.0" encoding="UTF-8" standalone="yes"?>
<Relationships xmlns="http://schemas.openxmlformats.org/package/2006/relationships"><Relationship Id="rId3" Type="http://schemas.openxmlformats.org/officeDocument/2006/relationships/hyperlink" Target="https://share.ansi.org/Shared%20Documents/Standards%20Activities/International%20Standardization/IEC/USNC%20Current/Vol.%2021%20No.%201%20Spring%202026.pdf" TargetMode="External"/><Relationship Id="rId2" Type="http://schemas.openxmlformats.org/officeDocument/2006/relationships/hyperlink" Target="https://www.ansi.org/resource-center/publications-subscriptions/usss" TargetMode="Externa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hyperlink" Target="https://committee.iso.org/home/tc211" TargetMode="External"/><Relationship Id="rId2" Type="http://schemas.openxmlformats.org/officeDocument/2006/relationships/hyperlink" Target="https://www.incits.org/committees/l1" TargetMode="External"/><Relationship Id="rId1" Type="http://schemas.openxmlformats.org/officeDocument/2006/relationships/slideLayout" Target="../slideLayouts/slideLayout2.xml"/><Relationship Id="rId6" Type="http://schemas.openxmlformats.org/officeDocument/2006/relationships/hyperlink" Target="mailto:david@geostandards.org" TargetMode="External"/><Relationship Id="rId5" Type="http://schemas.openxmlformats.org/officeDocument/2006/relationships/hyperlink" Target="https://www.incits.org/participation/apply-for-membership" TargetMode="External"/><Relationship Id="rId4" Type="http://schemas.openxmlformats.org/officeDocument/2006/relationships/hyperlink" Target="https://webstore.ansi.org/"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descr="The International Committee for Informatio Technology Standards (INCITS)&#10;"/>
          <p:cNvSpPr>
            <a:spLocks noGrp="1"/>
          </p:cNvSpPr>
          <p:nvPr>
            <p:ph type="ctrTitle"/>
          </p:nvPr>
        </p:nvSpPr>
        <p:spPr>
          <a:xfrm>
            <a:off x="0" y="0"/>
            <a:ext cx="9144000" cy="1371600"/>
          </a:xfrm>
          <a:blipFill dpi="0" rotWithShape="1">
            <a:blip r:embed="rId3" cstate="print"/>
            <a:srcRect/>
            <a:tile tx="-5080000" ty="0" sx="100000" sy="100000" flip="none" algn="tl"/>
          </a:blipFill>
        </p:spPr>
        <p:txBody>
          <a:bodyPr>
            <a:normAutofit fontScale="90000"/>
          </a:bodyPr>
          <a:lstStyle/>
          <a:p>
            <a:r>
              <a:rPr lang="en-US" dirty="0"/>
              <a:t>The Inter</a:t>
            </a:r>
            <a:r>
              <a:rPr lang="pl-PL" dirty="0"/>
              <a:t>N</a:t>
            </a:r>
            <a:r>
              <a:rPr lang="en-US" dirty="0" err="1"/>
              <a:t>ational</a:t>
            </a:r>
            <a:r>
              <a:rPr lang="en-US" dirty="0"/>
              <a:t> Committee for Information Technology Standards (</a:t>
            </a:r>
            <a:r>
              <a:rPr lang="en-US" dirty="0" err="1"/>
              <a:t>INCITS</a:t>
            </a:r>
            <a:r>
              <a:rPr lang="en-US" dirty="0"/>
              <a:t>)</a:t>
            </a:r>
          </a:p>
        </p:txBody>
      </p:sp>
      <p:sp>
        <p:nvSpPr>
          <p:cNvPr id="3" name="Subtitle 2"/>
          <p:cNvSpPr>
            <a:spLocks noGrp="1"/>
          </p:cNvSpPr>
          <p:nvPr>
            <p:ph type="subTitle" idx="1"/>
          </p:nvPr>
        </p:nvSpPr>
        <p:spPr>
          <a:xfrm>
            <a:off x="381000" y="1524000"/>
            <a:ext cx="8229600" cy="4800600"/>
          </a:xfrm>
        </p:spPr>
        <p:txBody>
          <a:bodyPr>
            <a:noAutofit/>
          </a:bodyPr>
          <a:lstStyle/>
          <a:p>
            <a:pPr>
              <a:lnSpc>
                <a:spcPct val="150000"/>
              </a:lnSpc>
              <a:spcBef>
                <a:spcPts val="600"/>
              </a:spcBef>
            </a:pPr>
            <a:r>
              <a:rPr lang="en-US" sz="2400" u="sng" dirty="0">
                <a:solidFill>
                  <a:schemeClr val="tx1"/>
                </a:solidFill>
              </a:rPr>
              <a:t>US Engagement with Technical Content for International Geospatial Standards</a:t>
            </a:r>
            <a:r>
              <a:rPr lang="en-US" sz="2400" dirty="0">
                <a:solidFill>
                  <a:schemeClr val="tx1"/>
                </a:solidFill>
              </a:rPr>
              <a:t>  (via </a:t>
            </a:r>
            <a:r>
              <a:rPr lang="en-US" sz="2400" dirty="0" err="1">
                <a:solidFill>
                  <a:schemeClr val="tx1"/>
                </a:solidFill>
              </a:rPr>
              <a:t>INCITS</a:t>
            </a:r>
            <a:r>
              <a:rPr lang="en-US" sz="2400" dirty="0">
                <a:solidFill>
                  <a:schemeClr val="tx1"/>
                </a:solidFill>
              </a:rPr>
              <a:t> GIS)</a:t>
            </a:r>
          </a:p>
          <a:p>
            <a:pPr>
              <a:spcBef>
                <a:spcPts val="600"/>
              </a:spcBef>
            </a:pPr>
            <a:endParaRPr lang="en-US" sz="400" dirty="0">
              <a:solidFill>
                <a:schemeClr val="tx1"/>
              </a:solidFill>
            </a:endParaRPr>
          </a:p>
          <a:p>
            <a:pPr>
              <a:spcBef>
                <a:spcPts val="600"/>
              </a:spcBef>
            </a:pPr>
            <a:r>
              <a:rPr lang="en-US" sz="1800" dirty="0"/>
              <a:t>Note: </a:t>
            </a:r>
            <a:r>
              <a:rPr lang="en-US" sz="1800" dirty="0" err="1"/>
              <a:t>INCITS</a:t>
            </a:r>
            <a:r>
              <a:rPr lang="en-US" sz="1800" dirty="0"/>
              <a:t> GIS was formerly known as </a:t>
            </a:r>
            <a:r>
              <a:rPr lang="en-US" sz="1800" dirty="0" err="1"/>
              <a:t>INCITS</a:t>
            </a:r>
            <a:r>
              <a:rPr lang="en-US" sz="1800" dirty="0"/>
              <a:t> </a:t>
            </a:r>
            <a:r>
              <a:rPr lang="en-US" sz="1800" dirty="0" err="1"/>
              <a:t>L1</a:t>
            </a:r>
            <a:r>
              <a:rPr lang="en-US" sz="1800" dirty="0"/>
              <a:t> until January 2022</a:t>
            </a:r>
          </a:p>
          <a:p>
            <a:pPr>
              <a:spcBef>
                <a:spcPts val="600"/>
              </a:spcBef>
            </a:pPr>
            <a:endParaRPr lang="en-US" sz="400" dirty="0"/>
          </a:p>
          <a:p>
            <a:pPr>
              <a:spcBef>
                <a:spcPts val="600"/>
              </a:spcBef>
            </a:pPr>
            <a:r>
              <a:rPr lang="en-US" sz="2400" dirty="0">
                <a:hlinkClick r:id="rId4"/>
              </a:rPr>
              <a:t>https://</a:t>
            </a:r>
            <a:r>
              <a:rPr lang="en-US" sz="2400" dirty="0" err="1">
                <a:hlinkClick r:id="rId4"/>
              </a:rPr>
              <a:t>www.incits.org</a:t>
            </a:r>
            <a:r>
              <a:rPr lang="en-US" sz="2400" dirty="0">
                <a:hlinkClick r:id="rId4"/>
              </a:rPr>
              <a:t>/committees/</a:t>
            </a:r>
            <a:r>
              <a:rPr lang="en-US" sz="2400" dirty="0" err="1">
                <a:hlinkClick r:id="rId4"/>
              </a:rPr>
              <a:t>l1</a:t>
            </a:r>
            <a:endParaRPr lang="en-US" sz="2400" dirty="0"/>
          </a:p>
          <a:p>
            <a:pPr>
              <a:spcBef>
                <a:spcPts val="600"/>
              </a:spcBef>
            </a:pPr>
            <a:endParaRPr lang="en-US" sz="1800" dirty="0"/>
          </a:p>
        </p:txBody>
      </p:sp>
      <p:sp>
        <p:nvSpPr>
          <p:cNvPr id="5" name="TextBox 4">
            <a:extLst>
              <a:ext uri="{FF2B5EF4-FFF2-40B4-BE49-F238E27FC236}">
                <a16:creationId xmlns:a16="http://schemas.microsoft.com/office/drawing/2014/main" id="{2DE1C2AB-C83A-3AD0-1D1B-9404750FE610}"/>
              </a:ext>
              <a:ext uri="{C183D7F6-B498-43B3-948B-1728B52AA6E4}">
                <adec:decorative xmlns:adec="http://schemas.microsoft.com/office/drawing/2017/decorative" val="0"/>
              </a:ext>
            </a:extLst>
          </p:cNvPr>
          <p:cNvSpPr txBox="1"/>
          <p:nvPr/>
        </p:nvSpPr>
        <p:spPr>
          <a:xfrm>
            <a:off x="838200" y="4033153"/>
            <a:ext cx="2854628" cy="1785104"/>
          </a:xfrm>
          <a:prstGeom prst="rect">
            <a:avLst/>
          </a:prstGeom>
          <a:noFill/>
        </p:spPr>
        <p:txBody>
          <a:bodyPr wrap="none" rtlCol="0">
            <a:spAutoFit/>
          </a:bodyPr>
          <a:lstStyle/>
          <a:p>
            <a:pPr>
              <a:spcAft>
                <a:spcPts val="600"/>
              </a:spcAft>
            </a:pPr>
            <a:r>
              <a:rPr lang="en-US" dirty="0"/>
              <a:t>David Stolarz</a:t>
            </a:r>
          </a:p>
          <a:p>
            <a:pPr>
              <a:spcAft>
                <a:spcPts val="600"/>
              </a:spcAft>
            </a:pPr>
            <a:r>
              <a:rPr lang="en-US" dirty="0" err="1"/>
              <a:t>INCITS</a:t>
            </a:r>
            <a:r>
              <a:rPr lang="en-US" dirty="0"/>
              <a:t> GIS Chairperson</a:t>
            </a:r>
          </a:p>
          <a:p>
            <a:pPr>
              <a:spcAft>
                <a:spcPts val="600"/>
              </a:spcAft>
            </a:pPr>
            <a:r>
              <a:rPr lang="en-US" dirty="0"/>
              <a:t>ISO TC 211 </a:t>
            </a:r>
            <a:r>
              <a:rPr lang="en-US" dirty="0" err="1"/>
              <a:t>WG</a:t>
            </a:r>
            <a:r>
              <a:rPr lang="en-US" dirty="0"/>
              <a:t> 9 Convenor</a:t>
            </a:r>
          </a:p>
          <a:p>
            <a:pPr>
              <a:spcAft>
                <a:spcPts val="600"/>
              </a:spcAft>
            </a:pPr>
            <a:r>
              <a:rPr lang="en-US" dirty="0" err="1"/>
              <a:t>GeoSDO</a:t>
            </a:r>
            <a:r>
              <a:rPr lang="en-US" dirty="0"/>
              <a:t> Standards Architect</a:t>
            </a:r>
          </a:p>
          <a:p>
            <a:pPr>
              <a:spcAft>
                <a:spcPts val="600"/>
              </a:spcAft>
            </a:pPr>
            <a:r>
              <a:rPr lang="en-US" dirty="0" err="1"/>
              <a:t>david@geostandards.org</a:t>
            </a:r>
            <a:endParaRPr lang="en-US" dirty="0"/>
          </a:p>
        </p:txBody>
      </p:sp>
      <p:sp>
        <p:nvSpPr>
          <p:cNvPr id="4" name="TextBox 3">
            <a:extLst>
              <a:ext uri="{FF2B5EF4-FFF2-40B4-BE49-F238E27FC236}">
                <a16:creationId xmlns:a16="http://schemas.microsoft.com/office/drawing/2014/main" id="{D2A9A5F2-1803-8961-93F3-56AB2801D9EF}"/>
              </a:ext>
            </a:extLst>
          </p:cNvPr>
          <p:cNvSpPr txBox="1"/>
          <p:nvPr/>
        </p:nvSpPr>
        <p:spPr>
          <a:xfrm>
            <a:off x="2133600" y="5983069"/>
            <a:ext cx="4724400" cy="646331"/>
          </a:xfrm>
          <a:prstGeom prst="rect">
            <a:avLst/>
          </a:prstGeom>
          <a:noFill/>
        </p:spPr>
        <p:txBody>
          <a:bodyPr wrap="square" rtlCol="0">
            <a:spAutoFit/>
          </a:bodyPr>
          <a:lstStyle/>
          <a:p>
            <a:pPr algn="ctr"/>
            <a:r>
              <a:rPr lang="en-US" dirty="0"/>
              <a:t>JACIE Workshop, USGS Reston VA  April 17, 2026</a:t>
            </a:r>
          </a:p>
          <a:p>
            <a:endParaRPr lang="en-US" dirty="0"/>
          </a:p>
        </p:txBody>
      </p:sp>
    </p:spTree>
  </p:cSld>
  <p:clrMapOvr>
    <a:masterClrMapping/>
  </p:clrMapOvr>
  <p:transition spd="slow">
    <p:pull/>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255A64-4B9A-4F4F-BE7F-88A2E141A0F3}"/>
              </a:ext>
            </a:extLst>
          </p:cNvPr>
          <p:cNvSpPr>
            <a:spLocks noGrp="1"/>
          </p:cNvSpPr>
          <p:nvPr>
            <p:ph type="title"/>
          </p:nvPr>
        </p:nvSpPr>
        <p:spPr/>
        <p:txBody>
          <a:bodyPr>
            <a:normAutofit/>
          </a:bodyPr>
          <a:lstStyle/>
          <a:p>
            <a:r>
              <a:rPr lang="en-US" sz="2800" dirty="0"/>
              <a:t>Policies and Procedures</a:t>
            </a:r>
          </a:p>
        </p:txBody>
      </p:sp>
      <p:sp>
        <p:nvSpPr>
          <p:cNvPr id="9" name="Rectangle 8">
            <a:extLst>
              <a:ext uri="{FF2B5EF4-FFF2-40B4-BE49-F238E27FC236}">
                <a16:creationId xmlns:a16="http://schemas.microsoft.com/office/drawing/2014/main" id="{6FF6F82B-74D9-4376-841C-42B18BD7188A}"/>
              </a:ext>
              <a:ext uri="{C183D7F6-B498-43B3-948B-1728B52AA6E4}">
                <adec:decorative xmlns:adec="http://schemas.microsoft.com/office/drawing/2017/decorative" val="0"/>
              </a:ext>
            </a:extLst>
          </p:cNvPr>
          <p:cNvSpPr/>
          <p:nvPr/>
        </p:nvSpPr>
        <p:spPr>
          <a:xfrm>
            <a:off x="723900" y="1325315"/>
            <a:ext cx="7696200" cy="3401444"/>
          </a:xfrm>
          <a:prstGeom prst="rect">
            <a:avLst/>
          </a:prstGeom>
        </p:spPr>
        <p:txBody>
          <a:bodyPr wrap="square">
            <a:spAutoFit/>
          </a:bodyPr>
          <a:lstStyle/>
          <a:p>
            <a:pPr>
              <a:lnSpc>
                <a:spcPct val="150000"/>
              </a:lnSpc>
              <a:spcBef>
                <a:spcPts val="1200"/>
              </a:spcBef>
              <a:defRPr/>
            </a:pPr>
            <a:r>
              <a:rPr lang="en-US" sz="1600" dirty="0">
                <a:latin typeface="Arial" panose="020B0604020202020204" pitchFamily="34" charset="0"/>
                <a:cs typeface="Arial" panose="020B0604020202020204" pitchFamily="34" charset="0"/>
              </a:rPr>
              <a:t>INCITS Organization, Policies and Procedures: </a:t>
            </a:r>
            <a:r>
              <a:rPr lang="en-US" sz="1600" u="sng" dirty="0">
                <a:latin typeface="Arial" panose="020B0604020202020204" pitchFamily="34" charset="0"/>
                <a:cs typeface="Arial" panose="020B0604020202020204" pitchFamily="34" charset="0"/>
                <a:hlinkClick r:id="rId2">
                  <a:extLst>
                    <a:ext uri="{A12FA001-AC4F-418D-AE19-62706E023703}">
                      <ahyp:hlinkClr xmlns:ahyp="http://schemas.microsoft.com/office/drawing/2018/hyperlinkcolor" val="tx"/>
                    </a:ext>
                  </a:extLst>
                </a:hlinkClick>
              </a:rPr>
              <a:t>http://www.incits.org/policies</a:t>
            </a:r>
            <a:r>
              <a:rPr lang="en-US" sz="1600" dirty="0">
                <a:latin typeface="Arial" panose="020B0604020202020204" pitchFamily="34" charset="0"/>
                <a:cs typeface="Arial" panose="020B0604020202020204" pitchFamily="34" charset="0"/>
              </a:rPr>
              <a:t>. </a:t>
            </a:r>
          </a:p>
          <a:p>
            <a:pPr>
              <a:lnSpc>
                <a:spcPct val="150000"/>
              </a:lnSpc>
              <a:spcBef>
                <a:spcPts val="1200"/>
              </a:spcBef>
              <a:defRPr/>
            </a:pPr>
            <a:r>
              <a:rPr lang="en-US" sz="1600" dirty="0">
                <a:latin typeface="Arial" panose="020B0604020202020204" pitchFamily="34" charset="0"/>
                <a:cs typeface="Arial" panose="020B0604020202020204" pitchFamily="34" charset="0"/>
              </a:rPr>
              <a:t>Legal obligations such as copyright, anti-trust and other IPR information:</a:t>
            </a:r>
          </a:p>
          <a:p>
            <a:pPr lvl="1">
              <a:lnSpc>
                <a:spcPct val="150000"/>
              </a:lnSpc>
              <a:spcBef>
                <a:spcPts val="1200"/>
              </a:spcBef>
              <a:defRPr/>
            </a:pPr>
            <a:r>
              <a:rPr lang="en-US" sz="1600" u="sng" dirty="0">
                <a:solidFill>
                  <a:schemeClr val="accent1"/>
                </a:solidFill>
                <a:latin typeface="Arial" panose="020B0604020202020204" pitchFamily="34" charset="0"/>
                <a:cs typeface="Arial" panose="020B0604020202020204" pitchFamily="34" charset="0"/>
                <a:hlinkClick r:id="rId3">
                  <a:extLst>
                    <a:ext uri="{A12FA001-AC4F-418D-AE19-62706E023703}">
                      <ahyp:hlinkClr xmlns:ahyp="http://schemas.microsoft.com/office/drawing/2018/hyperlinkcolor" val="tx"/>
                    </a:ext>
                  </a:extLst>
                </a:hlinkClick>
              </a:rPr>
              <a:t>http://www.incits.org/standards-information/legal-info</a:t>
            </a:r>
            <a:r>
              <a:rPr lang="en-US" sz="1600" dirty="0">
                <a:solidFill>
                  <a:schemeClr val="accent1"/>
                </a:solidFill>
                <a:latin typeface="Arial" panose="020B0604020202020204" pitchFamily="34" charset="0"/>
                <a:cs typeface="Arial" panose="020B0604020202020204" pitchFamily="34" charset="0"/>
              </a:rPr>
              <a:t> </a:t>
            </a:r>
          </a:p>
          <a:p>
            <a:pPr>
              <a:lnSpc>
                <a:spcPct val="150000"/>
              </a:lnSpc>
              <a:spcBef>
                <a:spcPts val="1200"/>
              </a:spcBef>
              <a:defRPr/>
            </a:pPr>
            <a:r>
              <a:rPr lang="en-US" sz="1600" dirty="0">
                <a:latin typeface="Arial" panose="020B0604020202020204" pitchFamily="34" charset="0"/>
                <a:cs typeface="Arial" panose="020B0604020202020204" pitchFamily="34" charset="0"/>
              </a:rPr>
              <a:t>Membership Information and Agreement: Applies to all representatives from an organization that participates and signed by all organizations </a:t>
            </a:r>
            <a:r>
              <a:rPr lang="en-US" sz="1600" b="1" dirty="0">
                <a:latin typeface="Arial" panose="020B0604020202020204" pitchFamily="34" charset="0"/>
                <a:cs typeface="Arial" panose="020B0604020202020204" pitchFamily="34" charset="0"/>
              </a:rPr>
              <a:t>prior</a:t>
            </a:r>
            <a:r>
              <a:rPr lang="en-US" sz="1600" dirty="0">
                <a:latin typeface="Arial" panose="020B0604020202020204" pitchFamily="34" charset="0"/>
                <a:cs typeface="Arial" panose="020B0604020202020204" pitchFamily="34" charset="0"/>
              </a:rPr>
              <a:t> to participation</a:t>
            </a:r>
          </a:p>
          <a:p>
            <a:pPr lvl="1">
              <a:lnSpc>
                <a:spcPct val="150000"/>
              </a:lnSpc>
              <a:spcBef>
                <a:spcPts val="1200"/>
              </a:spcBef>
              <a:defRPr/>
            </a:pPr>
            <a:r>
              <a:rPr lang="en-US" sz="1600" u="sng" dirty="0">
                <a:solidFill>
                  <a:schemeClr val="accent1"/>
                </a:solidFill>
                <a:latin typeface="Arial" panose="020B0604020202020204" pitchFamily="34" charset="0"/>
                <a:cs typeface="Arial" panose="020B0604020202020204" pitchFamily="34" charset="0"/>
                <a:hlinkClick r:id="rId4">
                  <a:extLst>
                    <a:ext uri="{A12FA001-AC4F-418D-AE19-62706E023703}">
                      <ahyp:hlinkClr xmlns:ahyp="http://schemas.microsoft.com/office/drawing/2018/hyperlinkcolor" val="tx"/>
                    </a:ext>
                  </a:extLst>
                </a:hlinkClick>
              </a:rPr>
              <a:t>http://www.incits.org/participation/membership-info</a:t>
            </a:r>
            <a:endParaRPr lang="en-US" sz="1600" dirty="0">
              <a:solidFill>
                <a:schemeClr val="accent1"/>
              </a:solidFill>
              <a:latin typeface="Arial" panose="020B0604020202020204" pitchFamily="34" charset="0"/>
              <a:cs typeface="Arial" panose="020B0604020202020204" pitchFamily="34" charset="0"/>
            </a:endParaRPr>
          </a:p>
          <a:p>
            <a:pPr>
              <a:lnSpc>
                <a:spcPct val="150000"/>
              </a:lnSpc>
              <a:spcBef>
                <a:spcPts val="1200"/>
              </a:spcBef>
              <a:defRPr/>
            </a:pPr>
            <a:r>
              <a:rPr lang="en-US" sz="1600" dirty="0">
                <a:latin typeface="Arial" panose="020B0604020202020204" pitchFamily="34" charset="0"/>
                <a:cs typeface="Arial" panose="020B0604020202020204" pitchFamily="34" charset="0"/>
              </a:rPr>
              <a:t>The INCITS membership cycle runs from December 1 to November 30</a:t>
            </a:r>
          </a:p>
        </p:txBody>
      </p:sp>
    </p:spTree>
    <p:extLst>
      <p:ext uri="{BB962C8B-B14F-4D97-AF65-F5344CB8AC3E}">
        <p14:creationId xmlns:p14="http://schemas.microsoft.com/office/powerpoint/2010/main" val="291273361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9B3C64-CB15-1BF9-BCB3-C92636F01ADF}"/>
              </a:ext>
            </a:extLst>
          </p:cNvPr>
          <p:cNvSpPr>
            <a:spLocks noGrp="1"/>
          </p:cNvSpPr>
          <p:nvPr>
            <p:ph type="title"/>
          </p:nvPr>
        </p:nvSpPr>
        <p:spPr/>
        <p:txBody>
          <a:bodyPr>
            <a:normAutofit/>
          </a:bodyPr>
          <a:lstStyle/>
          <a:p>
            <a:r>
              <a:rPr lang="en-US" dirty="0" err="1"/>
              <a:t>INCITS</a:t>
            </a:r>
            <a:r>
              <a:rPr lang="en-US" dirty="0"/>
              <a:t> GIS</a:t>
            </a:r>
          </a:p>
        </p:txBody>
      </p:sp>
      <p:sp>
        <p:nvSpPr>
          <p:cNvPr id="3" name="Content Placeholder 2">
            <a:extLst>
              <a:ext uri="{FF2B5EF4-FFF2-40B4-BE49-F238E27FC236}">
                <a16:creationId xmlns:a16="http://schemas.microsoft.com/office/drawing/2014/main" id="{DF33D8E9-8642-A635-8FC6-967F9E8483E8}"/>
              </a:ext>
            </a:extLst>
          </p:cNvPr>
          <p:cNvSpPr>
            <a:spLocks noGrp="1"/>
          </p:cNvSpPr>
          <p:nvPr>
            <p:ph idx="1"/>
          </p:nvPr>
        </p:nvSpPr>
        <p:spPr/>
        <p:txBody>
          <a:bodyPr>
            <a:normAutofit fontScale="92500"/>
          </a:bodyPr>
          <a:lstStyle/>
          <a:p>
            <a:r>
              <a:rPr lang="en-US" dirty="0"/>
              <a:t>Standardization in the field of digital geospatial information to establish a structured set of standards for information concerning objects or phenomena that involve direct or indirect association with a location relative to the Earth, enabling the analysis of planetary spatial relationships, with an emphasis on planet Earth. These standards may specify, for geospatial information, methods, tools and services for data management (including definition and description), acquiring, processing, analyzing, accessing, presenting, exchanging and transferring such data in digital/electronic form between different users, systems and locations. </a:t>
            </a:r>
          </a:p>
          <a:p>
            <a:endParaRPr lang="en-US" dirty="0"/>
          </a:p>
        </p:txBody>
      </p:sp>
    </p:spTree>
    <p:extLst>
      <p:ext uri="{BB962C8B-B14F-4D97-AF65-F5344CB8AC3E}">
        <p14:creationId xmlns:p14="http://schemas.microsoft.com/office/powerpoint/2010/main" val="234269187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AE90CD-5816-7A69-759F-C8342DDD0632}"/>
              </a:ext>
            </a:extLst>
          </p:cNvPr>
          <p:cNvSpPr>
            <a:spLocks noGrp="1"/>
          </p:cNvSpPr>
          <p:nvPr>
            <p:ph type="title"/>
          </p:nvPr>
        </p:nvSpPr>
        <p:spPr/>
        <p:txBody>
          <a:bodyPr/>
          <a:lstStyle/>
          <a:p>
            <a:r>
              <a:rPr lang="en-US" dirty="0" err="1"/>
              <a:t>INCITS</a:t>
            </a:r>
            <a:r>
              <a:rPr lang="en-US" dirty="0"/>
              <a:t> GIS Current Membership</a:t>
            </a:r>
          </a:p>
        </p:txBody>
      </p:sp>
      <p:pic>
        <p:nvPicPr>
          <p:cNvPr id="7" name="Content Placeholder 6" descr="List of current INCITS GIS Members: Census, NOAA, ESRI, FGDC, GMU GeoSDO, NASA, NGA&#10;Tom, DHS, USGS">
            <a:extLst>
              <a:ext uri="{FF2B5EF4-FFF2-40B4-BE49-F238E27FC236}">
                <a16:creationId xmlns:a16="http://schemas.microsoft.com/office/drawing/2014/main" id="{DD04469F-AFCD-0597-F1E0-C9DAF3DDEF43}"/>
              </a:ext>
            </a:extLst>
          </p:cNvPr>
          <p:cNvPicPr>
            <a:picLocks noGrp="1" noChangeAspect="1"/>
          </p:cNvPicPr>
          <p:nvPr>
            <p:ph idx="1"/>
          </p:nvPr>
        </p:nvPicPr>
        <p:blipFill>
          <a:blip r:embed="rId2"/>
          <a:stretch>
            <a:fillRect/>
          </a:stretch>
        </p:blipFill>
        <p:spPr>
          <a:xfrm>
            <a:off x="228600" y="1706379"/>
            <a:ext cx="8686800" cy="3826242"/>
          </a:xfrm>
          <a:prstGeom prst="rect">
            <a:avLst/>
          </a:prstGeom>
        </p:spPr>
      </p:pic>
      <p:sp>
        <p:nvSpPr>
          <p:cNvPr id="8" name="TextBox 7">
            <a:extLst>
              <a:ext uri="{FF2B5EF4-FFF2-40B4-BE49-F238E27FC236}">
                <a16:creationId xmlns:a16="http://schemas.microsoft.com/office/drawing/2014/main" id="{0E195512-14EC-FE06-A0A8-5C1FAE315511}"/>
              </a:ext>
              <a:ext uri="{C183D7F6-B498-43B3-948B-1728B52AA6E4}">
                <adec:decorative xmlns:adec="http://schemas.microsoft.com/office/drawing/2017/decorative" val="1"/>
              </a:ext>
            </a:extLst>
          </p:cNvPr>
          <p:cNvSpPr txBox="1"/>
          <p:nvPr/>
        </p:nvSpPr>
        <p:spPr>
          <a:xfrm>
            <a:off x="609600" y="5334000"/>
            <a:ext cx="1604157" cy="369332"/>
          </a:xfrm>
          <a:prstGeom prst="rect">
            <a:avLst/>
          </a:prstGeom>
          <a:noFill/>
        </p:spPr>
        <p:txBody>
          <a:bodyPr wrap="none" rtlCol="0">
            <a:spAutoFit/>
          </a:bodyPr>
          <a:lstStyle/>
          <a:p>
            <a:r>
              <a:rPr lang="en-US" dirty="0"/>
              <a:t>(Founder Relic)</a:t>
            </a:r>
          </a:p>
        </p:txBody>
      </p:sp>
      <p:sp>
        <p:nvSpPr>
          <p:cNvPr id="9" name="TextBox 8">
            <a:extLst>
              <a:ext uri="{FF2B5EF4-FFF2-40B4-BE49-F238E27FC236}">
                <a16:creationId xmlns:a16="http://schemas.microsoft.com/office/drawing/2014/main" id="{4B55F24F-C748-01AB-6E06-2377F335C0A0}"/>
              </a:ext>
              <a:ext uri="{C183D7F6-B498-43B3-948B-1728B52AA6E4}">
                <adec:decorative xmlns:adec="http://schemas.microsoft.com/office/drawing/2017/decorative" val="1"/>
              </a:ext>
            </a:extLst>
          </p:cNvPr>
          <p:cNvSpPr txBox="1"/>
          <p:nvPr/>
        </p:nvSpPr>
        <p:spPr>
          <a:xfrm>
            <a:off x="2514600" y="5334000"/>
            <a:ext cx="1985480" cy="369332"/>
          </a:xfrm>
          <a:prstGeom prst="rect">
            <a:avLst/>
          </a:prstGeom>
          <a:noFill/>
        </p:spPr>
        <p:txBody>
          <a:bodyPr wrap="none" rtlCol="0">
            <a:spAutoFit/>
          </a:bodyPr>
          <a:lstStyle/>
          <a:p>
            <a:r>
              <a:rPr lang="en-US" dirty="0"/>
              <a:t>(Currently Inactive)</a:t>
            </a:r>
          </a:p>
        </p:txBody>
      </p:sp>
      <p:sp>
        <p:nvSpPr>
          <p:cNvPr id="10" name="TextBox 9">
            <a:extLst>
              <a:ext uri="{FF2B5EF4-FFF2-40B4-BE49-F238E27FC236}">
                <a16:creationId xmlns:a16="http://schemas.microsoft.com/office/drawing/2014/main" id="{38AA4674-3EF6-30DD-8F5A-50DF4A6582E9}"/>
              </a:ext>
              <a:ext uri="{C183D7F6-B498-43B3-948B-1728B52AA6E4}">
                <adec:decorative xmlns:adec="http://schemas.microsoft.com/office/drawing/2017/decorative" val="1"/>
              </a:ext>
            </a:extLst>
          </p:cNvPr>
          <p:cNvSpPr txBox="1"/>
          <p:nvPr/>
        </p:nvSpPr>
        <p:spPr>
          <a:xfrm>
            <a:off x="6929920" y="2438400"/>
            <a:ext cx="1985480" cy="369332"/>
          </a:xfrm>
          <a:prstGeom prst="rect">
            <a:avLst/>
          </a:prstGeom>
          <a:noFill/>
        </p:spPr>
        <p:txBody>
          <a:bodyPr wrap="none" rtlCol="0">
            <a:spAutoFit/>
          </a:bodyPr>
          <a:lstStyle/>
          <a:p>
            <a:r>
              <a:rPr lang="en-US" dirty="0"/>
              <a:t>(Currently Inactive)</a:t>
            </a:r>
          </a:p>
        </p:txBody>
      </p:sp>
    </p:spTree>
    <p:extLst>
      <p:ext uri="{BB962C8B-B14F-4D97-AF65-F5344CB8AC3E}">
        <p14:creationId xmlns:p14="http://schemas.microsoft.com/office/powerpoint/2010/main" val="237437065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572982-FA2B-46CA-9020-424661E10733}"/>
              </a:ext>
            </a:extLst>
          </p:cNvPr>
          <p:cNvSpPr>
            <a:spLocks noGrp="1"/>
          </p:cNvSpPr>
          <p:nvPr>
            <p:ph type="title"/>
          </p:nvPr>
        </p:nvSpPr>
        <p:spPr/>
        <p:txBody>
          <a:bodyPr/>
          <a:lstStyle/>
          <a:p>
            <a:r>
              <a:rPr lang="en-US" dirty="0" err="1"/>
              <a:t>INCITS</a:t>
            </a:r>
            <a:r>
              <a:rPr lang="en-US" dirty="0"/>
              <a:t> GIS – A Summary</a:t>
            </a:r>
          </a:p>
        </p:txBody>
      </p:sp>
      <p:sp>
        <p:nvSpPr>
          <p:cNvPr id="3" name="Content Placeholder 2">
            <a:extLst>
              <a:ext uri="{FF2B5EF4-FFF2-40B4-BE49-F238E27FC236}">
                <a16:creationId xmlns:a16="http://schemas.microsoft.com/office/drawing/2014/main" id="{D5F26BB1-71ED-4F0C-9AF5-F681BBCF8F45}"/>
              </a:ext>
            </a:extLst>
          </p:cNvPr>
          <p:cNvSpPr>
            <a:spLocks noGrp="1"/>
          </p:cNvSpPr>
          <p:nvPr>
            <p:ph idx="1"/>
          </p:nvPr>
        </p:nvSpPr>
        <p:spPr/>
        <p:txBody>
          <a:bodyPr>
            <a:normAutofit lnSpcReduction="10000"/>
          </a:bodyPr>
          <a:lstStyle/>
          <a:p>
            <a:pPr>
              <a:lnSpc>
                <a:spcPct val="150000"/>
              </a:lnSpc>
              <a:spcBef>
                <a:spcPts val="1200"/>
              </a:spcBef>
            </a:pPr>
            <a:r>
              <a:rPr lang="en-US" sz="1600" dirty="0">
                <a:solidFill>
                  <a:schemeClr val="tx1"/>
                </a:solidFill>
              </a:rPr>
              <a:t>As the committee that helps define all things geographic – and EVERYTHING is SOMEWHERE, and SOMEWHEN, the activities of this committee touch on the whole of existence. YOU, your company, your organization – joining this committee is your chance to make a difference.</a:t>
            </a:r>
          </a:p>
          <a:p>
            <a:pPr>
              <a:lnSpc>
                <a:spcPct val="150000"/>
              </a:lnSpc>
              <a:spcBef>
                <a:spcPts val="1200"/>
              </a:spcBef>
            </a:pPr>
            <a:r>
              <a:rPr lang="en-US" sz="1600" dirty="0">
                <a:solidFill>
                  <a:schemeClr val="tx1"/>
                </a:solidFill>
              </a:rPr>
              <a:t>INCITS  is the central U.S. forum dedicated to creating technology standards for the next generation of innovation, and GIS is where members combine their expertise to create the building blocks for globally transformative technologies in GIS and Geospatial intelligence. </a:t>
            </a:r>
          </a:p>
          <a:p>
            <a:pPr>
              <a:lnSpc>
                <a:spcPct val="150000"/>
              </a:lnSpc>
              <a:spcBef>
                <a:spcPts val="1200"/>
              </a:spcBef>
            </a:pPr>
            <a:r>
              <a:rPr lang="en-US" sz="1600" dirty="0">
                <a:solidFill>
                  <a:schemeClr val="tx1"/>
                </a:solidFill>
              </a:rPr>
              <a:t>Geospatial intelligence (GEOINT) is intelligence about the human activity on earth derived from the exploitation and analysis of imagery and geospatial information that describes, assesses, and visually depicts physical features and geographically referenced activities on the Earth. </a:t>
            </a:r>
          </a:p>
          <a:p>
            <a:pPr marL="0" indent="0">
              <a:lnSpc>
                <a:spcPct val="150000"/>
              </a:lnSpc>
              <a:spcBef>
                <a:spcPts val="1200"/>
              </a:spcBef>
              <a:buNone/>
            </a:pPr>
            <a:endParaRPr lang="en-US" sz="1600" dirty="0">
              <a:solidFill>
                <a:schemeClr val="tx1"/>
              </a:solidFill>
            </a:endParaRPr>
          </a:p>
        </p:txBody>
      </p:sp>
    </p:spTree>
    <p:extLst>
      <p:ext uri="{BB962C8B-B14F-4D97-AF65-F5344CB8AC3E}">
        <p14:creationId xmlns:p14="http://schemas.microsoft.com/office/powerpoint/2010/main" val="7408661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FA3A0E-C556-4528-924C-E59D2EDE2F0D}"/>
              </a:ext>
            </a:extLst>
          </p:cNvPr>
          <p:cNvSpPr>
            <a:spLocks noGrp="1"/>
          </p:cNvSpPr>
          <p:nvPr>
            <p:ph type="title"/>
          </p:nvPr>
        </p:nvSpPr>
        <p:spPr/>
        <p:txBody>
          <a:bodyPr/>
          <a:lstStyle/>
          <a:p>
            <a:r>
              <a:rPr lang="en-US" dirty="0"/>
              <a:t>INCITS GIS (Website Version)</a:t>
            </a:r>
          </a:p>
        </p:txBody>
      </p:sp>
      <p:sp>
        <p:nvSpPr>
          <p:cNvPr id="3" name="Content Placeholder 2">
            <a:extLst>
              <a:ext uri="{FF2B5EF4-FFF2-40B4-BE49-F238E27FC236}">
                <a16:creationId xmlns:a16="http://schemas.microsoft.com/office/drawing/2014/main" id="{36377B06-F442-4D9C-937C-456C6F2CD627}"/>
              </a:ext>
            </a:extLst>
          </p:cNvPr>
          <p:cNvSpPr>
            <a:spLocks noGrp="1"/>
          </p:cNvSpPr>
          <p:nvPr>
            <p:ph idx="1"/>
          </p:nvPr>
        </p:nvSpPr>
        <p:spPr/>
        <p:txBody>
          <a:bodyPr>
            <a:normAutofit fontScale="47500" lnSpcReduction="20000"/>
          </a:bodyPr>
          <a:lstStyle/>
          <a:p>
            <a:pPr marL="0" indent="0">
              <a:lnSpc>
                <a:spcPct val="120000"/>
              </a:lnSpc>
              <a:spcBef>
                <a:spcPts val="0"/>
              </a:spcBef>
              <a:spcAft>
                <a:spcPts val="600"/>
              </a:spcAft>
              <a:buNone/>
            </a:pPr>
            <a:r>
              <a:rPr lang="en-US" dirty="0"/>
              <a:t>The INCITS/GIS (Geographic Information Systems) Technical Committee closely aligns with ISO/TC 211 and their constituent working groups. A substitute for use of the term 'Geospatial', as presently used in the title for the INCITS/Geographic Information Systems and for ISO/TC 211, is the modern and widely used term of 'Geospatial'. </a:t>
            </a:r>
            <a:br>
              <a:rPr lang="en-US" dirty="0"/>
            </a:br>
            <a:br>
              <a:rPr lang="en-US" dirty="0"/>
            </a:br>
            <a:r>
              <a:rPr lang="en-US" dirty="0"/>
              <a:t>INCITS/GIS strives for standardization in the field of digital geospatial information. The committee aims to establish a structured set of standards for information concerning objects or phenomena that involve direct or indirect association with a location relative to the Earth, enabling the analysis of planetary spatial relationships, with an emphasis on planet Earth. </a:t>
            </a:r>
            <a:br>
              <a:rPr lang="en-US" dirty="0"/>
            </a:br>
            <a:br>
              <a:rPr lang="en-US" dirty="0"/>
            </a:br>
            <a:r>
              <a:rPr lang="en-US" dirty="0"/>
              <a:t>These standards may specify, for geospatial information, methods, tools and services for data management (including definition and description), acquiring, processing, analyzing, accessing, presenting, exchanging and transferring such data in digital/electronic form between different users, systems and locations. </a:t>
            </a:r>
            <a:br>
              <a:rPr lang="en-US" dirty="0"/>
            </a:br>
            <a:br>
              <a:rPr lang="en-US" dirty="0"/>
            </a:br>
            <a:r>
              <a:rPr lang="en-US" dirty="0"/>
              <a:t>The work shall link to appropriate standards for information technology and data where possible; and provide a framework for the development of sector-specific applications using geospatial data. </a:t>
            </a:r>
            <a:br>
              <a:rPr lang="en-US" dirty="0"/>
            </a:br>
            <a:br>
              <a:rPr lang="en-US" dirty="0"/>
            </a:br>
            <a:r>
              <a:rPr lang="en-US" dirty="0"/>
              <a:t>The work of the Geospatial Information Committee consists of adopting or adapting information technology standards and developing digital geospatial data standards. Digital geospatial data standards are concerned with creating, defining, describing, and processing such data. </a:t>
            </a:r>
            <a:br>
              <a:rPr lang="en-US" dirty="0"/>
            </a:br>
            <a:br>
              <a:rPr lang="en-US" dirty="0"/>
            </a:br>
            <a:r>
              <a:rPr lang="en-US" sz="5900" b="1" u="sng" dirty="0" err="1"/>
              <a:t>INCITS</a:t>
            </a:r>
            <a:r>
              <a:rPr lang="en-US" sz="5900" b="1" u="sng" dirty="0"/>
              <a:t>/GIS serves as the U.S. Technical Advisory Group (TAG) to ISO/TC 211 … </a:t>
            </a:r>
          </a:p>
        </p:txBody>
      </p:sp>
    </p:spTree>
    <p:extLst>
      <p:ext uri="{BB962C8B-B14F-4D97-AF65-F5344CB8AC3E}">
        <p14:creationId xmlns:p14="http://schemas.microsoft.com/office/powerpoint/2010/main" val="204239000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572982-FA2B-46CA-9020-424661E10733}"/>
              </a:ext>
            </a:extLst>
          </p:cNvPr>
          <p:cNvSpPr>
            <a:spLocks noGrp="1"/>
          </p:cNvSpPr>
          <p:nvPr>
            <p:ph type="title"/>
          </p:nvPr>
        </p:nvSpPr>
        <p:spPr/>
        <p:txBody>
          <a:bodyPr/>
          <a:lstStyle/>
          <a:p>
            <a:r>
              <a:rPr lang="en-US" dirty="0"/>
              <a:t>ISO TC 211 Structure – Working Groups</a:t>
            </a:r>
          </a:p>
        </p:txBody>
      </p:sp>
      <p:sp>
        <p:nvSpPr>
          <p:cNvPr id="3" name="Content Placeholder 2">
            <a:extLst>
              <a:ext uri="{FF2B5EF4-FFF2-40B4-BE49-F238E27FC236}">
                <a16:creationId xmlns:a16="http://schemas.microsoft.com/office/drawing/2014/main" id="{D5F26BB1-71ED-4F0C-9AF5-F681BBCF8F45}"/>
              </a:ext>
            </a:extLst>
          </p:cNvPr>
          <p:cNvSpPr>
            <a:spLocks noGrp="1"/>
          </p:cNvSpPr>
          <p:nvPr>
            <p:ph idx="1"/>
          </p:nvPr>
        </p:nvSpPr>
        <p:spPr>
          <a:xfrm>
            <a:off x="228600" y="1066800"/>
            <a:ext cx="8686800" cy="4953000"/>
          </a:xfrm>
        </p:spPr>
        <p:txBody>
          <a:bodyPr>
            <a:normAutofit fontScale="92500"/>
          </a:bodyPr>
          <a:lstStyle/>
          <a:p>
            <a:pPr marL="0" indent="0" algn="ctr">
              <a:lnSpc>
                <a:spcPct val="150000"/>
              </a:lnSpc>
              <a:spcBef>
                <a:spcPts val="600"/>
              </a:spcBef>
              <a:buNone/>
            </a:pPr>
            <a:r>
              <a:rPr lang="en-US" sz="2400" u="sng" dirty="0">
                <a:solidFill>
                  <a:schemeClr val="tx1"/>
                </a:solidFill>
              </a:rPr>
              <a:t>Standard development projects are binned into working groups</a:t>
            </a:r>
          </a:p>
          <a:p>
            <a:pPr marL="0" indent="0" algn="ctr">
              <a:lnSpc>
                <a:spcPct val="150000"/>
              </a:lnSpc>
              <a:spcBef>
                <a:spcPts val="600"/>
              </a:spcBef>
              <a:buNone/>
            </a:pPr>
            <a:endParaRPr lang="en-US" sz="900" u="sng" dirty="0">
              <a:solidFill>
                <a:schemeClr val="tx1"/>
              </a:solidFill>
            </a:endParaRPr>
          </a:p>
          <a:p>
            <a:pPr>
              <a:lnSpc>
                <a:spcPct val="150000"/>
              </a:lnSpc>
              <a:spcBef>
                <a:spcPts val="600"/>
              </a:spcBef>
            </a:pPr>
            <a:r>
              <a:rPr lang="en-US" sz="2000" dirty="0">
                <a:solidFill>
                  <a:schemeClr val="tx1"/>
                </a:solidFill>
              </a:rPr>
              <a:t>Working group 1 - Framework and Reference Models</a:t>
            </a:r>
          </a:p>
          <a:p>
            <a:pPr>
              <a:lnSpc>
                <a:spcPct val="150000"/>
              </a:lnSpc>
              <a:spcBef>
                <a:spcPts val="600"/>
              </a:spcBef>
            </a:pPr>
            <a:r>
              <a:rPr lang="en-US" sz="2000" dirty="0">
                <a:solidFill>
                  <a:schemeClr val="tx1"/>
                </a:solidFill>
              </a:rPr>
              <a:t>Working group 4 - Geospatial Services</a:t>
            </a:r>
          </a:p>
          <a:p>
            <a:pPr>
              <a:lnSpc>
                <a:spcPct val="150000"/>
              </a:lnSpc>
              <a:spcBef>
                <a:spcPts val="600"/>
              </a:spcBef>
            </a:pPr>
            <a:r>
              <a:rPr lang="en-US" sz="2000" dirty="0">
                <a:solidFill>
                  <a:schemeClr val="tx1"/>
                </a:solidFill>
              </a:rPr>
              <a:t>Working group 6 - Imagery</a:t>
            </a:r>
          </a:p>
          <a:p>
            <a:pPr>
              <a:lnSpc>
                <a:spcPct val="150000"/>
              </a:lnSpc>
              <a:spcBef>
                <a:spcPts val="600"/>
              </a:spcBef>
            </a:pPr>
            <a:r>
              <a:rPr lang="en-US" sz="2000" dirty="0">
                <a:solidFill>
                  <a:schemeClr val="tx1"/>
                </a:solidFill>
              </a:rPr>
              <a:t>Working group 7 - Information Communities</a:t>
            </a:r>
          </a:p>
          <a:p>
            <a:pPr>
              <a:lnSpc>
                <a:spcPct val="150000"/>
              </a:lnSpc>
              <a:spcBef>
                <a:spcPts val="600"/>
              </a:spcBef>
            </a:pPr>
            <a:r>
              <a:rPr lang="en-US" sz="2000" dirty="0">
                <a:solidFill>
                  <a:schemeClr val="tx1"/>
                </a:solidFill>
              </a:rPr>
              <a:t>Working group 9 - Information Management</a:t>
            </a:r>
          </a:p>
          <a:p>
            <a:pPr>
              <a:lnSpc>
                <a:spcPct val="150000"/>
              </a:lnSpc>
              <a:spcBef>
                <a:spcPts val="600"/>
              </a:spcBef>
            </a:pPr>
            <a:r>
              <a:rPr lang="en-US" sz="2000" dirty="0">
                <a:solidFill>
                  <a:schemeClr val="tx1"/>
                </a:solidFill>
              </a:rPr>
              <a:t>Working group 10 - Ubiquitous Public Access</a:t>
            </a:r>
          </a:p>
          <a:p>
            <a:pPr>
              <a:lnSpc>
                <a:spcPct val="150000"/>
              </a:lnSpc>
              <a:spcBef>
                <a:spcPts val="600"/>
              </a:spcBef>
            </a:pPr>
            <a:r>
              <a:rPr lang="en-US" sz="2000" dirty="0">
                <a:solidFill>
                  <a:schemeClr val="tx1"/>
                </a:solidFill>
              </a:rPr>
              <a:t>Joint Working group 11 – with Intelligent Transport Systems TC 204</a:t>
            </a:r>
          </a:p>
        </p:txBody>
      </p:sp>
    </p:spTree>
    <p:extLst>
      <p:ext uri="{BB962C8B-B14F-4D97-AF65-F5344CB8AC3E}">
        <p14:creationId xmlns:p14="http://schemas.microsoft.com/office/powerpoint/2010/main" val="192716238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572982-FA2B-46CA-9020-424661E10733}"/>
              </a:ext>
            </a:extLst>
          </p:cNvPr>
          <p:cNvSpPr>
            <a:spLocks noGrp="1"/>
          </p:cNvSpPr>
          <p:nvPr>
            <p:ph type="title"/>
          </p:nvPr>
        </p:nvSpPr>
        <p:spPr/>
        <p:txBody>
          <a:bodyPr/>
          <a:lstStyle/>
          <a:p>
            <a:r>
              <a:rPr lang="en-US" dirty="0"/>
              <a:t>ISO TC 211 Advisory Groups</a:t>
            </a:r>
          </a:p>
        </p:txBody>
      </p:sp>
      <p:sp>
        <p:nvSpPr>
          <p:cNvPr id="3" name="Content Placeholder 2">
            <a:extLst>
              <a:ext uri="{FF2B5EF4-FFF2-40B4-BE49-F238E27FC236}">
                <a16:creationId xmlns:a16="http://schemas.microsoft.com/office/drawing/2014/main" id="{D5F26BB1-71ED-4F0C-9AF5-F681BBCF8F45}"/>
              </a:ext>
            </a:extLst>
          </p:cNvPr>
          <p:cNvSpPr>
            <a:spLocks noGrp="1"/>
          </p:cNvSpPr>
          <p:nvPr>
            <p:ph idx="1"/>
          </p:nvPr>
        </p:nvSpPr>
        <p:spPr>
          <a:xfrm>
            <a:off x="220717" y="762000"/>
            <a:ext cx="8686800" cy="5029200"/>
          </a:xfrm>
        </p:spPr>
        <p:txBody>
          <a:bodyPr>
            <a:noAutofit/>
          </a:bodyPr>
          <a:lstStyle/>
          <a:p>
            <a:pPr marL="0" indent="0" algn="ctr">
              <a:lnSpc>
                <a:spcPct val="150000"/>
              </a:lnSpc>
              <a:spcBef>
                <a:spcPts val="600"/>
              </a:spcBef>
              <a:buNone/>
            </a:pPr>
            <a:r>
              <a:rPr lang="en-US" sz="1800" u="sng" dirty="0">
                <a:solidFill>
                  <a:schemeClr val="tx1"/>
                </a:solidFill>
              </a:rPr>
              <a:t>Advisory Groups (AG) provide substantial administrative support for the projects</a:t>
            </a:r>
          </a:p>
          <a:p>
            <a:pPr>
              <a:lnSpc>
                <a:spcPct val="150000"/>
              </a:lnSpc>
              <a:spcBef>
                <a:spcPts val="600"/>
              </a:spcBef>
            </a:pPr>
            <a:r>
              <a:rPr lang="en-US" sz="1400" dirty="0">
                <a:solidFill>
                  <a:schemeClr val="tx1"/>
                </a:solidFill>
              </a:rPr>
              <a:t>Advisory Group 1: Outreach</a:t>
            </a:r>
          </a:p>
          <a:p>
            <a:pPr>
              <a:lnSpc>
                <a:spcPct val="150000"/>
              </a:lnSpc>
              <a:spcBef>
                <a:spcPts val="600"/>
              </a:spcBef>
            </a:pPr>
            <a:r>
              <a:rPr lang="en-US" sz="1400" dirty="0">
                <a:solidFill>
                  <a:schemeClr val="tx1"/>
                </a:solidFill>
              </a:rPr>
              <a:t>Advisory Group 2: Strategy</a:t>
            </a:r>
          </a:p>
          <a:p>
            <a:pPr>
              <a:lnSpc>
                <a:spcPct val="150000"/>
              </a:lnSpc>
              <a:spcBef>
                <a:spcPts val="600"/>
              </a:spcBef>
            </a:pPr>
            <a:r>
              <a:rPr lang="en-US" sz="1400" dirty="0">
                <a:solidFill>
                  <a:schemeClr val="tx1"/>
                </a:solidFill>
              </a:rPr>
              <a:t>Advisory Group 3: Program Maintenance Group (PMG)</a:t>
            </a:r>
          </a:p>
          <a:p>
            <a:pPr>
              <a:lnSpc>
                <a:spcPct val="150000"/>
              </a:lnSpc>
              <a:spcBef>
                <a:spcPts val="600"/>
              </a:spcBef>
            </a:pPr>
            <a:r>
              <a:rPr lang="en-US" sz="1400" dirty="0">
                <a:solidFill>
                  <a:schemeClr val="tx1"/>
                </a:solidFill>
              </a:rPr>
              <a:t>Advisory Group 4: OGC Joint Advisory Group (JAG)</a:t>
            </a:r>
          </a:p>
          <a:p>
            <a:pPr>
              <a:lnSpc>
                <a:spcPct val="150000"/>
              </a:lnSpc>
              <a:spcBef>
                <a:spcPts val="600"/>
              </a:spcBef>
            </a:pPr>
            <a:r>
              <a:rPr lang="en-US" sz="1400" dirty="0">
                <a:solidFill>
                  <a:schemeClr val="tx1"/>
                </a:solidFill>
              </a:rPr>
              <a:t>Advisory Group 5: Harmonized Model Maintenance Group (HMMG)</a:t>
            </a:r>
          </a:p>
          <a:p>
            <a:pPr>
              <a:lnSpc>
                <a:spcPct val="150000"/>
              </a:lnSpc>
              <a:spcBef>
                <a:spcPts val="600"/>
              </a:spcBef>
            </a:pPr>
            <a:r>
              <a:rPr lang="en-US" sz="1400" dirty="0">
                <a:solidFill>
                  <a:schemeClr val="tx1"/>
                </a:solidFill>
              </a:rPr>
              <a:t>Advisory Group 6: Group for Ontology Maintenance (GOM)</a:t>
            </a:r>
          </a:p>
          <a:p>
            <a:pPr>
              <a:lnSpc>
                <a:spcPct val="150000"/>
              </a:lnSpc>
              <a:spcBef>
                <a:spcPts val="600"/>
              </a:spcBef>
            </a:pPr>
            <a:r>
              <a:rPr lang="en-US" sz="1400" dirty="0">
                <a:solidFill>
                  <a:schemeClr val="tx1"/>
                </a:solidFill>
              </a:rPr>
              <a:t>Advisory Group 7: Terminology Maintenance Group (TMG)</a:t>
            </a:r>
          </a:p>
          <a:p>
            <a:pPr>
              <a:lnSpc>
                <a:spcPct val="150000"/>
              </a:lnSpc>
              <a:spcBef>
                <a:spcPts val="600"/>
              </a:spcBef>
            </a:pPr>
            <a:r>
              <a:rPr lang="en-US" sz="1400" dirty="0">
                <a:solidFill>
                  <a:schemeClr val="tx1"/>
                </a:solidFill>
              </a:rPr>
              <a:t>Advisory Group 10: XML Maintenance Group (XMG)</a:t>
            </a:r>
          </a:p>
          <a:p>
            <a:pPr>
              <a:lnSpc>
                <a:spcPct val="150000"/>
              </a:lnSpc>
              <a:spcBef>
                <a:spcPts val="600"/>
              </a:spcBef>
            </a:pPr>
            <a:r>
              <a:rPr lang="en-US" sz="1400" dirty="0">
                <a:solidFill>
                  <a:schemeClr val="tx1"/>
                </a:solidFill>
              </a:rPr>
              <a:t>Advisory Group 11: Advisory group to support UN-GGIM and UN activities</a:t>
            </a:r>
          </a:p>
          <a:p>
            <a:pPr>
              <a:lnSpc>
                <a:spcPct val="150000"/>
              </a:lnSpc>
              <a:spcBef>
                <a:spcPts val="600"/>
              </a:spcBef>
            </a:pPr>
            <a:r>
              <a:rPr lang="en-US" sz="1400" dirty="0">
                <a:solidFill>
                  <a:schemeClr val="tx1"/>
                </a:solidFill>
              </a:rPr>
              <a:t>Advisory Group 12: Control Body for the ISO Geodetic Registry</a:t>
            </a:r>
          </a:p>
          <a:p>
            <a:pPr>
              <a:lnSpc>
                <a:spcPct val="150000"/>
              </a:lnSpc>
              <a:spcBef>
                <a:spcPts val="600"/>
              </a:spcBef>
            </a:pPr>
            <a:r>
              <a:rPr lang="en-US" sz="1400" dirty="0">
                <a:solidFill>
                  <a:schemeClr val="tx1"/>
                </a:solidFill>
              </a:rPr>
              <a:t>Advisory Group 13: Land Cover Land Use</a:t>
            </a:r>
          </a:p>
          <a:p>
            <a:pPr>
              <a:lnSpc>
                <a:spcPct val="150000"/>
              </a:lnSpc>
              <a:spcBef>
                <a:spcPts val="600"/>
              </a:spcBef>
            </a:pPr>
            <a:r>
              <a:rPr lang="en-US" sz="1400" dirty="0">
                <a:solidFill>
                  <a:schemeClr val="tx1"/>
                </a:solidFill>
              </a:rPr>
              <a:t>Advisory Group 14: Register Maintenance Group (</a:t>
            </a:r>
            <a:r>
              <a:rPr lang="en-US" sz="1400" dirty="0" err="1">
                <a:solidFill>
                  <a:schemeClr val="tx1"/>
                </a:solidFill>
              </a:rPr>
              <a:t>RMG</a:t>
            </a:r>
            <a:r>
              <a:rPr lang="en-US" sz="1400" dirty="0">
                <a:solidFill>
                  <a:schemeClr val="tx1"/>
                </a:solidFill>
              </a:rPr>
              <a:t>)</a:t>
            </a:r>
          </a:p>
        </p:txBody>
      </p:sp>
    </p:spTree>
    <p:extLst>
      <p:ext uri="{BB962C8B-B14F-4D97-AF65-F5344CB8AC3E}">
        <p14:creationId xmlns:p14="http://schemas.microsoft.com/office/powerpoint/2010/main" val="368268912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575872-A093-66B3-E8F8-AFA7379BE0B1}"/>
              </a:ext>
            </a:extLst>
          </p:cNvPr>
          <p:cNvSpPr>
            <a:spLocks noGrp="1"/>
          </p:cNvSpPr>
          <p:nvPr>
            <p:ph type="title"/>
          </p:nvPr>
        </p:nvSpPr>
        <p:spPr/>
        <p:txBody>
          <a:bodyPr/>
          <a:lstStyle/>
          <a:p>
            <a:r>
              <a:rPr lang="en-US" dirty="0"/>
              <a:t>Country Leadership</a:t>
            </a:r>
          </a:p>
        </p:txBody>
      </p:sp>
      <p:pic>
        <p:nvPicPr>
          <p:cNvPr id="7" name="Content Placeholder 6" descr="Image shows flags to identify countries responsible for each working and advisory group activity, with a text listing available on the ISO TC 211 web page.">
            <a:extLst>
              <a:ext uri="{FF2B5EF4-FFF2-40B4-BE49-F238E27FC236}">
                <a16:creationId xmlns:a16="http://schemas.microsoft.com/office/drawing/2014/main" id="{47FB8B7B-778C-738B-327E-781C31F1FD88}"/>
              </a:ext>
            </a:extLst>
          </p:cNvPr>
          <p:cNvPicPr>
            <a:picLocks noGrp="1" noChangeAspect="1"/>
          </p:cNvPicPr>
          <p:nvPr>
            <p:ph idx="1"/>
          </p:nvPr>
        </p:nvPicPr>
        <p:blipFill>
          <a:blip r:embed="rId2"/>
          <a:stretch>
            <a:fillRect/>
          </a:stretch>
        </p:blipFill>
        <p:spPr>
          <a:xfrm>
            <a:off x="1747838" y="1219200"/>
            <a:ext cx="5648324" cy="4800600"/>
          </a:xfrm>
          <a:prstGeom prst="rect">
            <a:avLst/>
          </a:prstGeom>
        </p:spPr>
      </p:pic>
    </p:spTree>
    <p:extLst>
      <p:ext uri="{BB962C8B-B14F-4D97-AF65-F5344CB8AC3E}">
        <p14:creationId xmlns:p14="http://schemas.microsoft.com/office/powerpoint/2010/main" val="404413346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572982-FA2B-46CA-9020-424661E10733}"/>
              </a:ext>
            </a:extLst>
          </p:cNvPr>
          <p:cNvSpPr>
            <a:spLocks noGrp="1"/>
          </p:cNvSpPr>
          <p:nvPr>
            <p:ph type="title"/>
          </p:nvPr>
        </p:nvSpPr>
        <p:spPr/>
        <p:txBody>
          <a:bodyPr/>
          <a:lstStyle/>
          <a:p>
            <a:r>
              <a:rPr lang="en-US" dirty="0"/>
              <a:t>US Leadership</a:t>
            </a:r>
          </a:p>
        </p:txBody>
      </p:sp>
      <p:sp>
        <p:nvSpPr>
          <p:cNvPr id="3" name="Content Placeholder 2">
            <a:extLst>
              <a:ext uri="{FF2B5EF4-FFF2-40B4-BE49-F238E27FC236}">
                <a16:creationId xmlns:a16="http://schemas.microsoft.com/office/drawing/2014/main" id="{D5F26BB1-71ED-4F0C-9AF5-F681BBCF8F45}"/>
              </a:ext>
            </a:extLst>
          </p:cNvPr>
          <p:cNvSpPr>
            <a:spLocks noGrp="1"/>
          </p:cNvSpPr>
          <p:nvPr>
            <p:ph idx="1"/>
          </p:nvPr>
        </p:nvSpPr>
        <p:spPr/>
        <p:txBody>
          <a:bodyPr>
            <a:normAutofit/>
          </a:bodyPr>
          <a:lstStyle/>
          <a:p>
            <a:pPr marL="0" indent="0" algn="ctr">
              <a:lnSpc>
                <a:spcPct val="150000"/>
              </a:lnSpc>
              <a:spcBef>
                <a:spcPts val="600"/>
              </a:spcBef>
              <a:buNone/>
            </a:pPr>
            <a:r>
              <a:rPr lang="en-US" sz="2100" u="sng" dirty="0">
                <a:solidFill>
                  <a:schemeClr val="tx1"/>
                </a:solidFill>
              </a:rPr>
              <a:t>US ANSI GIS members are currently (02/2026) engaged on:</a:t>
            </a:r>
          </a:p>
          <a:p>
            <a:pPr lvl="1">
              <a:lnSpc>
                <a:spcPct val="150000"/>
              </a:lnSpc>
              <a:spcBef>
                <a:spcPts val="600"/>
              </a:spcBef>
            </a:pPr>
            <a:r>
              <a:rPr lang="en-US" sz="1800" dirty="0">
                <a:solidFill>
                  <a:schemeClr val="tx1"/>
                </a:solidFill>
              </a:rPr>
              <a:t>Analysis-Ready Data (ARD) – Project Leader</a:t>
            </a:r>
          </a:p>
          <a:p>
            <a:pPr lvl="1">
              <a:lnSpc>
                <a:spcPct val="150000"/>
              </a:lnSpc>
              <a:spcBef>
                <a:spcPts val="600"/>
              </a:spcBef>
            </a:pPr>
            <a:r>
              <a:rPr lang="en-US" sz="1800" dirty="0">
                <a:solidFill>
                  <a:schemeClr val="tx1"/>
                </a:solidFill>
              </a:rPr>
              <a:t>Calibration and Validation of Remote Sensing Data Part 2: SAR – Project Leader</a:t>
            </a:r>
          </a:p>
          <a:p>
            <a:pPr lvl="1">
              <a:lnSpc>
                <a:spcPct val="150000"/>
              </a:lnSpc>
              <a:spcBef>
                <a:spcPts val="600"/>
              </a:spcBef>
            </a:pPr>
            <a:r>
              <a:rPr lang="en-US" sz="1800" dirty="0">
                <a:solidFill>
                  <a:schemeClr val="tx1"/>
                </a:solidFill>
              </a:rPr>
              <a:t>Data Quality – Working Group 9 Convenor</a:t>
            </a:r>
          </a:p>
          <a:p>
            <a:pPr lvl="1">
              <a:lnSpc>
                <a:spcPct val="150000"/>
              </a:lnSpc>
              <a:spcBef>
                <a:spcPts val="600"/>
              </a:spcBef>
            </a:pPr>
            <a:r>
              <a:rPr lang="en-US" sz="1800" dirty="0">
                <a:solidFill>
                  <a:schemeClr val="tx1"/>
                </a:solidFill>
              </a:rPr>
              <a:t>Discrete Global Grid Systems - Working Group 9 Convenor</a:t>
            </a:r>
          </a:p>
          <a:p>
            <a:pPr lvl="1">
              <a:lnSpc>
                <a:spcPct val="150000"/>
              </a:lnSpc>
              <a:spcBef>
                <a:spcPts val="600"/>
              </a:spcBef>
            </a:pPr>
            <a:r>
              <a:rPr lang="en-US" sz="1800" dirty="0">
                <a:solidFill>
                  <a:schemeClr val="tx1"/>
                </a:solidFill>
              </a:rPr>
              <a:t>Global Geodetic Registry – Working Group 9 Convenor and an SME</a:t>
            </a:r>
          </a:p>
          <a:p>
            <a:pPr lvl="1">
              <a:lnSpc>
                <a:spcPct val="150000"/>
              </a:lnSpc>
              <a:spcBef>
                <a:spcPts val="600"/>
              </a:spcBef>
            </a:pPr>
            <a:r>
              <a:rPr lang="en-US" sz="1800" dirty="0">
                <a:solidFill>
                  <a:schemeClr val="tx1"/>
                </a:solidFill>
              </a:rPr>
              <a:t>Land Administration Domain Model (LADM) - SME</a:t>
            </a:r>
          </a:p>
          <a:p>
            <a:pPr>
              <a:lnSpc>
                <a:spcPct val="150000"/>
              </a:lnSpc>
              <a:spcBef>
                <a:spcPts val="600"/>
              </a:spcBef>
            </a:pPr>
            <a:endParaRPr lang="en-US" sz="1600" dirty="0">
              <a:solidFill>
                <a:schemeClr val="tx1"/>
              </a:solidFill>
            </a:endParaRPr>
          </a:p>
          <a:p>
            <a:pPr>
              <a:lnSpc>
                <a:spcPct val="150000"/>
              </a:lnSpc>
              <a:spcBef>
                <a:spcPts val="600"/>
              </a:spcBef>
            </a:pPr>
            <a:endParaRPr lang="en-US" sz="1600" dirty="0">
              <a:solidFill>
                <a:schemeClr val="tx1"/>
              </a:solidFill>
            </a:endParaRPr>
          </a:p>
        </p:txBody>
      </p:sp>
    </p:spTree>
    <p:extLst>
      <p:ext uri="{BB962C8B-B14F-4D97-AF65-F5344CB8AC3E}">
        <p14:creationId xmlns:p14="http://schemas.microsoft.com/office/powerpoint/2010/main" val="152270232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FE57FF-16F4-EBE1-65FB-63A22C2A0518}"/>
              </a:ext>
            </a:extLst>
          </p:cNvPr>
          <p:cNvSpPr>
            <a:spLocks noGrp="1"/>
          </p:cNvSpPr>
          <p:nvPr>
            <p:ph type="title"/>
          </p:nvPr>
        </p:nvSpPr>
        <p:spPr/>
        <p:txBody>
          <a:bodyPr/>
          <a:lstStyle/>
          <a:p>
            <a:r>
              <a:rPr lang="en-US" dirty="0"/>
              <a:t>US Leadership in ISO - Related Roles</a:t>
            </a:r>
          </a:p>
        </p:txBody>
      </p:sp>
      <p:sp>
        <p:nvSpPr>
          <p:cNvPr id="3" name="Content Placeholder 2">
            <a:extLst>
              <a:ext uri="{FF2B5EF4-FFF2-40B4-BE49-F238E27FC236}">
                <a16:creationId xmlns:a16="http://schemas.microsoft.com/office/drawing/2014/main" id="{08C50234-7C56-204F-A849-90B6C048FC8B}"/>
              </a:ext>
            </a:extLst>
          </p:cNvPr>
          <p:cNvSpPr>
            <a:spLocks noGrp="1"/>
          </p:cNvSpPr>
          <p:nvPr>
            <p:ph idx="1"/>
          </p:nvPr>
        </p:nvSpPr>
        <p:spPr>
          <a:xfrm>
            <a:off x="228600" y="914400"/>
            <a:ext cx="8686800" cy="5105400"/>
          </a:xfrm>
        </p:spPr>
        <p:txBody>
          <a:bodyPr>
            <a:normAutofit fontScale="77500" lnSpcReduction="20000"/>
          </a:bodyPr>
          <a:lstStyle/>
          <a:p>
            <a:pPr marL="0" indent="0" algn="ctr">
              <a:lnSpc>
                <a:spcPct val="120000"/>
              </a:lnSpc>
              <a:spcBef>
                <a:spcPts val="0"/>
              </a:spcBef>
              <a:spcAft>
                <a:spcPts val="600"/>
              </a:spcAft>
              <a:buNone/>
            </a:pPr>
            <a:r>
              <a:rPr lang="en-US" sz="3600" u="sng" dirty="0"/>
              <a:t>Liaisons to ISO TCs</a:t>
            </a:r>
          </a:p>
          <a:p>
            <a:pPr>
              <a:lnSpc>
                <a:spcPct val="120000"/>
              </a:lnSpc>
              <a:spcBef>
                <a:spcPts val="0"/>
              </a:spcBef>
              <a:spcAft>
                <a:spcPts val="600"/>
              </a:spcAft>
            </a:pPr>
            <a:r>
              <a:rPr lang="en-US" dirty="0">
                <a:hlinkClick r:id="rId2"/>
              </a:rPr>
              <a:t>ISO/IEC </a:t>
            </a:r>
            <a:r>
              <a:rPr lang="en-US" dirty="0" err="1">
                <a:hlinkClick r:id="rId2"/>
              </a:rPr>
              <a:t>JTC</a:t>
            </a:r>
            <a:r>
              <a:rPr lang="en-US" dirty="0">
                <a:hlinkClick r:id="rId2"/>
              </a:rPr>
              <a:t> 1/</a:t>
            </a:r>
            <a:r>
              <a:rPr lang="en-US" dirty="0" err="1">
                <a:hlinkClick r:id="rId2"/>
              </a:rPr>
              <a:t>WG</a:t>
            </a:r>
            <a:r>
              <a:rPr lang="en-US" dirty="0">
                <a:hlinkClick r:id="rId2"/>
              </a:rPr>
              <a:t> 11 Smart Cities</a:t>
            </a:r>
            <a:endParaRPr lang="en-US" dirty="0"/>
          </a:p>
          <a:p>
            <a:pPr>
              <a:lnSpc>
                <a:spcPct val="120000"/>
              </a:lnSpc>
              <a:spcBef>
                <a:spcPts val="0"/>
              </a:spcBef>
              <a:spcAft>
                <a:spcPts val="600"/>
              </a:spcAft>
            </a:pPr>
            <a:r>
              <a:rPr lang="en-US" dirty="0">
                <a:hlinkClick r:id="rId3"/>
              </a:rPr>
              <a:t>ISO/IEC </a:t>
            </a:r>
            <a:r>
              <a:rPr lang="en-US" dirty="0" err="1">
                <a:hlinkClick r:id="rId3"/>
              </a:rPr>
              <a:t>JTC</a:t>
            </a:r>
            <a:r>
              <a:rPr lang="en-US" dirty="0">
                <a:hlinkClick r:id="rId3"/>
              </a:rPr>
              <a:t> 1/SC 36 Information technology for learning, education and training</a:t>
            </a:r>
            <a:endParaRPr lang="en-US" dirty="0"/>
          </a:p>
          <a:p>
            <a:pPr>
              <a:lnSpc>
                <a:spcPct val="120000"/>
              </a:lnSpc>
              <a:spcBef>
                <a:spcPts val="0"/>
              </a:spcBef>
              <a:spcAft>
                <a:spcPts val="600"/>
              </a:spcAft>
            </a:pPr>
            <a:r>
              <a:rPr lang="en-US" dirty="0">
                <a:hlinkClick r:id="rId4"/>
              </a:rPr>
              <a:t>ISO/IEC </a:t>
            </a:r>
            <a:r>
              <a:rPr lang="en-US" dirty="0" err="1">
                <a:hlinkClick r:id="rId4"/>
              </a:rPr>
              <a:t>JTC</a:t>
            </a:r>
            <a:r>
              <a:rPr lang="en-US" dirty="0">
                <a:hlinkClick r:id="rId4"/>
              </a:rPr>
              <a:t> 1/SC 42 Artificial Intelligence</a:t>
            </a:r>
            <a:endParaRPr lang="en-US" dirty="0"/>
          </a:p>
          <a:p>
            <a:pPr>
              <a:lnSpc>
                <a:spcPct val="120000"/>
              </a:lnSpc>
              <a:spcBef>
                <a:spcPts val="0"/>
              </a:spcBef>
              <a:spcAft>
                <a:spcPts val="600"/>
              </a:spcAft>
            </a:pPr>
            <a:r>
              <a:rPr lang="en-US" dirty="0">
                <a:hlinkClick r:id="rId5"/>
              </a:rPr>
              <a:t>ISO/TC 20/SC 14 Space systems and operations</a:t>
            </a:r>
            <a:endParaRPr lang="en-US" dirty="0"/>
          </a:p>
          <a:p>
            <a:pPr>
              <a:lnSpc>
                <a:spcPct val="120000"/>
              </a:lnSpc>
              <a:spcBef>
                <a:spcPts val="0"/>
              </a:spcBef>
              <a:spcAft>
                <a:spcPts val="600"/>
              </a:spcAft>
            </a:pPr>
            <a:r>
              <a:rPr lang="en-US" dirty="0">
                <a:hlinkClick r:id="rId6"/>
              </a:rPr>
              <a:t>ISO/TC 20/SC 16 Unmanned aircraft systems</a:t>
            </a:r>
            <a:endParaRPr lang="en-US" dirty="0"/>
          </a:p>
          <a:p>
            <a:pPr>
              <a:lnSpc>
                <a:spcPct val="120000"/>
              </a:lnSpc>
              <a:spcBef>
                <a:spcPts val="0"/>
              </a:spcBef>
              <a:spcAft>
                <a:spcPts val="600"/>
              </a:spcAft>
            </a:pPr>
            <a:r>
              <a:rPr lang="en-US" dirty="0">
                <a:hlinkClick r:id="rId7"/>
              </a:rPr>
              <a:t>ISO/TC 172/SC 6 Geodetic and surveying instruments</a:t>
            </a:r>
            <a:endParaRPr lang="en-US" dirty="0"/>
          </a:p>
          <a:p>
            <a:pPr>
              <a:lnSpc>
                <a:spcPct val="120000"/>
              </a:lnSpc>
              <a:spcBef>
                <a:spcPts val="0"/>
              </a:spcBef>
              <a:spcAft>
                <a:spcPts val="600"/>
              </a:spcAft>
            </a:pPr>
            <a:r>
              <a:rPr lang="fr-FR" dirty="0">
                <a:hlinkClick r:id="rId8"/>
              </a:rPr>
              <a:t>ISO/TC 207 </a:t>
            </a:r>
            <a:r>
              <a:rPr lang="fr-FR" dirty="0" err="1">
                <a:hlinkClick r:id="rId8"/>
              </a:rPr>
              <a:t>Environmental</a:t>
            </a:r>
            <a:r>
              <a:rPr lang="fr-FR" dirty="0">
                <a:hlinkClick r:id="rId8"/>
              </a:rPr>
              <a:t> management</a:t>
            </a:r>
            <a:endParaRPr lang="fr-FR" dirty="0"/>
          </a:p>
          <a:p>
            <a:pPr>
              <a:lnSpc>
                <a:spcPct val="120000"/>
              </a:lnSpc>
              <a:spcBef>
                <a:spcPts val="0"/>
              </a:spcBef>
              <a:spcAft>
                <a:spcPts val="600"/>
              </a:spcAft>
            </a:pPr>
            <a:r>
              <a:rPr lang="en-US" dirty="0">
                <a:hlinkClick r:id="rId9"/>
              </a:rPr>
              <a:t>ISO/TC 268 Sustainable cities and communities</a:t>
            </a:r>
            <a:endParaRPr lang="en-US" dirty="0"/>
          </a:p>
          <a:p>
            <a:pPr>
              <a:lnSpc>
                <a:spcPct val="120000"/>
              </a:lnSpc>
              <a:spcBef>
                <a:spcPts val="0"/>
              </a:spcBef>
              <a:spcAft>
                <a:spcPts val="600"/>
              </a:spcAft>
            </a:pPr>
            <a:r>
              <a:rPr lang="en-US" dirty="0">
                <a:hlinkClick r:id="rId10"/>
              </a:rPr>
              <a:t>ISO/TC 347 Data-driven agrifood systems</a:t>
            </a:r>
            <a:endParaRPr lang="en-US" dirty="0"/>
          </a:p>
          <a:p>
            <a:pPr>
              <a:lnSpc>
                <a:spcPct val="120000"/>
              </a:lnSpc>
              <a:spcBef>
                <a:spcPts val="0"/>
              </a:spcBef>
              <a:spcAft>
                <a:spcPts val="600"/>
              </a:spcAft>
            </a:pPr>
            <a:r>
              <a:rPr lang="en-US" dirty="0">
                <a:hlinkClick r:id="rId11"/>
              </a:rPr>
              <a:t>ISO/TMBG/SFCC Smart Farming Coordinating Committee</a:t>
            </a:r>
            <a:endParaRPr lang="fr-FR" dirty="0"/>
          </a:p>
          <a:p>
            <a:pPr>
              <a:lnSpc>
                <a:spcPct val="120000"/>
              </a:lnSpc>
              <a:spcBef>
                <a:spcPts val="0"/>
              </a:spcBef>
              <a:spcAft>
                <a:spcPts val="600"/>
              </a:spcAft>
            </a:pPr>
            <a:endParaRPr lang="en-US" dirty="0"/>
          </a:p>
        </p:txBody>
      </p:sp>
    </p:spTree>
    <p:extLst>
      <p:ext uri="{BB962C8B-B14F-4D97-AF65-F5344CB8AC3E}">
        <p14:creationId xmlns:p14="http://schemas.microsoft.com/office/powerpoint/2010/main" val="394195392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C30B82-C245-01D4-F1F6-880FCFD9990D}"/>
              </a:ext>
            </a:extLst>
          </p:cNvPr>
          <p:cNvSpPr>
            <a:spLocks noGrp="1"/>
          </p:cNvSpPr>
          <p:nvPr>
            <p:ph type="title"/>
          </p:nvPr>
        </p:nvSpPr>
        <p:spPr/>
        <p:txBody>
          <a:bodyPr/>
          <a:lstStyle/>
          <a:p>
            <a:r>
              <a:rPr lang="en-US" u="sng" dirty="0"/>
              <a:t>TRUST, TRACEABILITY, &amp; STANDARDS</a:t>
            </a:r>
          </a:p>
        </p:txBody>
      </p:sp>
      <p:sp>
        <p:nvSpPr>
          <p:cNvPr id="3" name="Content Placeholder 2">
            <a:extLst>
              <a:ext uri="{FF2B5EF4-FFF2-40B4-BE49-F238E27FC236}">
                <a16:creationId xmlns:a16="http://schemas.microsoft.com/office/drawing/2014/main" id="{1CA02282-3C24-B749-E9BF-B09D19E78B4E}"/>
              </a:ext>
            </a:extLst>
          </p:cNvPr>
          <p:cNvSpPr>
            <a:spLocks noGrp="1"/>
          </p:cNvSpPr>
          <p:nvPr>
            <p:ph idx="1"/>
          </p:nvPr>
        </p:nvSpPr>
        <p:spPr>
          <a:xfrm>
            <a:off x="228600" y="1066800"/>
            <a:ext cx="8686800" cy="5181600"/>
          </a:xfrm>
        </p:spPr>
        <p:txBody>
          <a:bodyPr>
            <a:normAutofit fontScale="25000" lnSpcReduction="20000"/>
          </a:bodyPr>
          <a:lstStyle/>
          <a:p>
            <a:pPr marL="0" indent="0" algn="ctr">
              <a:lnSpc>
                <a:spcPct val="120000"/>
              </a:lnSpc>
              <a:spcBef>
                <a:spcPts val="0"/>
              </a:spcBef>
              <a:spcAft>
                <a:spcPts val="600"/>
              </a:spcAft>
              <a:buNone/>
            </a:pPr>
            <a:r>
              <a:rPr lang="en-US" sz="7200" u="sng" dirty="0"/>
              <a:t>US Engagement with Technical Content for International Geospatial Standards</a:t>
            </a:r>
          </a:p>
          <a:p>
            <a:pPr marL="0" indent="0" algn="ctr">
              <a:lnSpc>
                <a:spcPct val="120000"/>
              </a:lnSpc>
              <a:spcBef>
                <a:spcPts val="0"/>
              </a:spcBef>
              <a:spcAft>
                <a:spcPts val="600"/>
              </a:spcAft>
              <a:buNone/>
            </a:pPr>
            <a:r>
              <a:rPr lang="en-US" sz="7200" b="1" u="sng" dirty="0"/>
              <a:t>Abstract</a:t>
            </a:r>
          </a:p>
          <a:p>
            <a:pPr marL="0" indent="0" algn="just">
              <a:lnSpc>
                <a:spcPct val="120000"/>
              </a:lnSpc>
              <a:spcBef>
                <a:spcPts val="0"/>
              </a:spcBef>
              <a:spcAft>
                <a:spcPts val="600"/>
              </a:spcAft>
              <a:buNone/>
            </a:pPr>
            <a:endParaRPr lang="en-US" sz="4800" dirty="0"/>
          </a:p>
          <a:p>
            <a:pPr marL="0" indent="0" algn="just">
              <a:lnSpc>
                <a:spcPct val="120000"/>
              </a:lnSpc>
              <a:spcBef>
                <a:spcPts val="0"/>
              </a:spcBef>
              <a:spcAft>
                <a:spcPts val="600"/>
              </a:spcAft>
              <a:buNone/>
            </a:pPr>
            <a:r>
              <a:rPr lang="en-US" sz="4800" dirty="0"/>
              <a:t>The Technical Committee (TC) 211 of the The International Organization for Standardization (ISO) is focused on geospatial standards for Geographic Information and Geomatics at the international level. The National Standards Body (</a:t>
            </a:r>
            <a:r>
              <a:rPr lang="en-US" sz="4800" dirty="0" err="1"/>
              <a:t>NSB</a:t>
            </a:r>
            <a:r>
              <a:rPr lang="en-US" sz="4800" dirty="0"/>
              <a:t>) that is tasked by the American National Standards Institute (ANSI) with representing US interests at those meetings and on the national level is the Geographic Information Systems (GIS) section of the </a:t>
            </a:r>
            <a:r>
              <a:rPr lang="en-US" sz="4800" dirty="0" err="1"/>
              <a:t>InterNational</a:t>
            </a:r>
            <a:r>
              <a:rPr lang="en-US" sz="4800" dirty="0"/>
              <a:t> Committee for Information Technology Standards (</a:t>
            </a:r>
            <a:r>
              <a:rPr lang="en-US" sz="4800" dirty="0" err="1"/>
              <a:t>INCITS</a:t>
            </a:r>
            <a:r>
              <a:rPr lang="en-US" sz="4800" dirty="0"/>
              <a:t>).</a:t>
            </a:r>
          </a:p>
          <a:p>
            <a:pPr marL="0" indent="0" algn="just">
              <a:lnSpc>
                <a:spcPct val="120000"/>
              </a:lnSpc>
              <a:spcBef>
                <a:spcPts val="0"/>
              </a:spcBef>
              <a:spcAft>
                <a:spcPts val="600"/>
              </a:spcAft>
              <a:buNone/>
            </a:pPr>
            <a:r>
              <a:rPr lang="en-US" sz="4800" dirty="0"/>
              <a:t>Do you want to learn more about how GIS, Remote Sensing, IoT, and other systems work together? Do you want to learn what it takes to write international standards while serving as a diplomat and ambassador based upon your professional body of knowledge? Then this session is for you!</a:t>
            </a:r>
          </a:p>
          <a:p>
            <a:pPr marL="0" indent="0" algn="just">
              <a:lnSpc>
                <a:spcPct val="120000"/>
              </a:lnSpc>
              <a:spcBef>
                <a:spcPts val="0"/>
              </a:spcBef>
              <a:spcAft>
                <a:spcPts val="600"/>
              </a:spcAft>
              <a:buNone/>
            </a:pPr>
            <a:r>
              <a:rPr lang="en-US" sz="4800" dirty="0"/>
              <a:t>At abstract submission time, 27 ISO standards are under development or revision, including projects on metadata, imagery and gridded data, registration and register governance, the Land Administration Domain Model (</a:t>
            </a:r>
            <a:r>
              <a:rPr lang="en-US" sz="4800" dirty="0" err="1"/>
              <a:t>LADM</a:t>
            </a:r>
            <a:r>
              <a:rPr lang="en-US" sz="4800" dirty="0"/>
              <a:t>), building information modelling (BIM) to geographic information systems conceptual mapping, UML modelling, imagery sensor models for </a:t>
            </a:r>
            <a:r>
              <a:rPr lang="en-US" sz="4800" dirty="0" err="1"/>
              <a:t>geopositioning</a:t>
            </a:r>
            <a:r>
              <a:rPr lang="en-US" sz="4800" dirty="0"/>
              <a:t> - Part 2: SAR, InSAR, lidar and sonar; and more.</a:t>
            </a:r>
          </a:p>
          <a:p>
            <a:pPr marL="0" indent="0" algn="just">
              <a:lnSpc>
                <a:spcPct val="120000"/>
              </a:lnSpc>
              <a:spcBef>
                <a:spcPts val="0"/>
              </a:spcBef>
              <a:spcAft>
                <a:spcPts val="600"/>
              </a:spcAft>
              <a:buNone/>
            </a:pPr>
            <a:r>
              <a:rPr lang="en-US" sz="4800" dirty="0"/>
              <a:t>In addition, </a:t>
            </a:r>
            <a:r>
              <a:rPr lang="en-US" sz="4800" dirty="0" err="1"/>
              <a:t>INCITS</a:t>
            </a:r>
            <a:r>
              <a:rPr lang="en-US" sz="4800" dirty="0"/>
              <a:t> members fulfill liaison roles with ICAO, UN-</a:t>
            </a:r>
            <a:r>
              <a:rPr lang="en-US" sz="4800" dirty="0" err="1"/>
              <a:t>GGIM</a:t>
            </a:r>
            <a:r>
              <a:rPr lang="en-US" sz="4800" dirty="0"/>
              <a:t>, CEOS/</a:t>
            </a:r>
            <a:r>
              <a:rPr lang="en-US" sz="4800" dirty="0" err="1"/>
              <a:t>WGISS</a:t>
            </a:r>
            <a:r>
              <a:rPr lang="en-US" sz="4800" dirty="0"/>
              <a:t>, FIG, IEEE, WMO, and internally to ISO on unmanned aircraft systems, smart cities, AI, space systems and operations, environmental management, sustainable communities, data-driven agrifood and smart farming, with a current vacancy in ISO/TC 172/SC 6 - geodetic and surveying instruments (now filled via NOAA - THANK YOU!).</a:t>
            </a:r>
          </a:p>
          <a:p>
            <a:pPr marL="0" indent="0" algn="just">
              <a:lnSpc>
                <a:spcPct val="120000"/>
              </a:lnSpc>
              <a:spcBef>
                <a:spcPts val="0"/>
              </a:spcBef>
              <a:spcAft>
                <a:spcPts val="600"/>
              </a:spcAft>
              <a:buNone/>
            </a:pPr>
            <a:r>
              <a:rPr lang="en-US" sz="4800" dirty="0"/>
              <a:t>Innovators and implementers at all levels of professional expertise are greatly appreciated. </a:t>
            </a:r>
          </a:p>
          <a:p>
            <a:pPr marL="0" indent="0" algn="just">
              <a:lnSpc>
                <a:spcPct val="120000"/>
              </a:lnSpc>
              <a:spcBef>
                <a:spcPts val="0"/>
              </a:spcBef>
              <a:spcAft>
                <a:spcPts val="600"/>
              </a:spcAft>
              <a:buNone/>
            </a:pPr>
            <a:r>
              <a:rPr lang="en-US" sz="4800" dirty="0"/>
              <a:t>Please attend this session to learn how to contribute.</a:t>
            </a:r>
          </a:p>
        </p:txBody>
      </p:sp>
    </p:spTree>
    <p:extLst>
      <p:ext uri="{BB962C8B-B14F-4D97-AF65-F5344CB8AC3E}">
        <p14:creationId xmlns:p14="http://schemas.microsoft.com/office/powerpoint/2010/main" val="416945446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037C75-12BE-B3C1-9203-757DA2C7E416}"/>
              </a:ext>
            </a:extLst>
          </p:cNvPr>
          <p:cNvSpPr>
            <a:spLocks noGrp="1"/>
          </p:cNvSpPr>
          <p:nvPr>
            <p:ph type="title"/>
          </p:nvPr>
        </p:nvSpPr>
        <p:spPr/>
        <p:txBody>
          <a:bodyPr/>
          <a:lstStyle/>
          <a:p>
            <a:r>
              <a:rPr lang="en-US" dirty="0"/>
              <a:t>US Leadership in Associated Organizations</a:t>
            </a:r>
          </a:p>
        </p:txBody>
      </p:sp>
      <p:sp>
        <p:nvSpPr>
          <p:cNvPr id="3" name="Content Placeholder 2">
            <a:extLst>
              <a:ext uri="{FF2B5EF4-FFF2-40B4-BE49-F238E27FC236}">
                <a16:creationId xmlns:a16="http://schemas.microsoft.com/office/drawing/2014/main" id="{13732CE0-957D-A7A9-2C23-2085EBD4974F}"/>
              </a:ext>
            </a:extLst>
          </p:cNvPr>
          <p:cNvSpPr>
            <a:spLocks noGrp="1"/>
          </p:cNvSpPr>
          <p:nvPr>
            <p:ph idx="1"/>
          </p:nvPr>
        </p:nvSpPr>
        <p:spPr>
          <a:xfrm>
            <a:off x="228600" y="914400"/>
            <a:ext cx="8686800" cy="5410200"/>
          </a:xfrm>
        </p:spPr>
        <p:txBody>
          <a:bodyPr>
            <a:normAutofit fontScale="70000" lnSpcReduction="20000"/>
          </a:bodyPr>
          <a:lstStyle/>
          <a:p>
            <a:pPr marL="0" indent="0" algn="ctr">
              <a:lnSpc>
                <a:spcPct val="120000"/>
              </a:lnSpc>
              <a:spcBef>
                <a:spcPts val="0"/>
              </a:spcBef>
              <a:spcAft>
                <a:spcPts val="600"/>
              </a:spcAft>
              <a:buNone/>
            </a:pPr>
            <a:r>
              <a:rPr lang="en-US" sz="3600" u="sng" dirty="0"/>
              <a:t>External Liaisons</a:t>
            </a:r>
          </a:p>
          <a:p>
            <a:pPr>
              <a:lnSpc>
                <a:spcPct val="120000"/>
              </a:lnSpc>
              <a:spcBef>
                <a:spcPts val="0"/>
              </a:spcBef>
              <a:spcAft>
                <a:spcPts val="600"/>
              </a:spcAft>
            </a:pPr>
            <a:r>
              <a:rPr lang="en-US" dirty="0">
                <a:hlinkClick r:id="rId2"/>
              </a:rPr>
              <a:t>Committee on Earth Observation Satellites/Working Group on Information Systems and Services (CEOS/</a:t>
            </a:r>
            <a:r>
              <a:rPr lang="en-US" dirty="0" err="1">
                <a:hlinkClick r:id="rId2"/>
              </a:rPr>
              <a:t>WGISS</a:t>
            </a:r>
            <a:r>
              <a:rPr lang="en-US" dirty="0">
                <a:hlinkClick r:id="rId2"/>
              </a:rPr>
              <a:t>)</a:t>
            </a:r>
            <a:endParaRPr lang="en-US" dirty="0"/>
          </a:p>
          <a:p>
            <a:pPr>
              <a:lnSpc>
                <a:spcPct val="120000"/>
              </a:lnSpc>
              <a:spcBef>
                <a:spcPts val="0"/>
              </a:spcBef>
              <a:spcAft>
                <a:spcPts val="600"/>
              </a:spcAft>
            </a:pPr>
            <a:r>
              <a:rPr lang="en-US" dirty="0">
                <a:hlinkClick r:id="rId3"/>
              </a:rPr>
              <a:t>International Federation of Surveyors (FIG)</a:t>
            </a:r>
            <a:endParaRPr lang="en-US" dirty="0"/>
          </a:p>
          <a:p>
            <a:pPr>
              <a:lnSpc>
                <a:spcPct val="120000"/>
              </a:lnSpc>
              <a:spcBef>
                <a:spcPts val="0"/>
              </a:spcBef>
              <a:spcAft>
                <a:spcPts val="600"/>
              </a:spcAft>
            </a:pPr>
            <a:r>
              <a:rPr lang="en-US" dirty="0">
                <a:hlinkClick r:id="rId4"/>
              </a:rPr>
              <a:t>International Association of Geodesy (IAG)</a:t>
            </a:r>
            <a:endParaRPr lang="en-US" dirty="0"/>
          </a:p>
          <a:p>
            <a:pPr>
              <a:lnSpc>
                <a:spcPct val="120000"/>
              </a:lnSpc>
              <a:spcBef>
                <a:spcPts val="0"/>
              </a:spcBef>
              <a:spcAft>
                <a:spcPts val="600"/>
              </a:spcAft>
            </a:pPr>
            <a:r>
              <a:rPr lang="en-US" dirty="0">
                <a:hlinkClick r:id="rId5"/>
              </a:rPr>
              <a:t>International Civil Aviation Organization (ICAO)</a:t>
            </a:r>
            <a:endParaRPr lang="en-US" dirty="0"/>
          </a:p>
          <a:p>
            <a:pPr>
              <a:lnSpc>
                <a:spcPct val="120000"/>
              </a:lnSpc>
              <a:spcBef>
                <a:spcPts val="0"/>
              </a:spcBef>
              <a:spcAft>
                <a:spcPts val="600"/>
              </a:spcAft>
            </a:pPr>
            <a:r>
              <a:rPr lang="en-US" dirty="0">
                <a:hlinkClick r:id="rId6"/>
              </a:rPr>
              <a:t>IEEE Geoscience and Remote Sensing Society</a:t>
            </a:r>
            <a:endParaRPr lang="en-US" dirty="0"/>
          </a:p>
          <a:p>
            <a:pPr>
              <a:lnSpc>
                <a:spcPct val="120000"/>
              </a:lnSpc>
              <a:spcBef>
                <a:spcPts val="0"/>
              </a:spcBef>
              <a:spcAft>
                <a:spcPts val="600"/>
              </a:spcAft>
            </a:pPr>
            <a:r>
              <a:rPr lang="en-US" dirty="0">
                <a:hlinkClick r:id="rId7"/>
              </a:rPr>
              <a:t>International Society for Photogrammetry and Remote Sensing (ISPRS)</a:t>
            </a:r>
            <a:endParaRPr lang="en-US" dirty="0"/>
          </a:p>
          <a:p>
            <a:pPr>
              <a:lnSpc>
                <a:spcPct val="120000"/>
              </a:lnSpc>
              <a:spcBef>
                <a:spcPts val="0"/>
              </a:spcBef>
              <a:spcAft>
                <a:spcPts val="600"/>
              </a:spcAft>
            </a:pPr>
            <a:r>
              <a:rPr lang="en-US" dirty="0">
                <a:hlinkClick r:id="rId8"/>
              </a:rPr>
              <a:t>Scientific Committee on Antarctic Research (SCAR)</a:t>
            </a:r>
            <a:endParaRPr lang="en-US" dirty="0"/>
          </a:p>
          <a:p>
            <a:pPr>
              <a:lnSpc>
                <a:spcPct val="120000"/>
              </a:lnSpc>
              <a:spcBef>
                <a:spcPts val="0"/>
              </a:spcBef>
              <a:spcAft>
                <a:spcPts val="600"/>
              </a:spcAft>
            </a:pPr>
            <a:r>
              <a:rPr lang="en-US" dirty="0">
                <a:hlinkClick r:id="rId9"/>
              </a:rPr>
              <a:t>Regional Committee of the UN Global Geospatial Information Management Americas (UN-</a:t>
            </a:r>
            <a:r>
              <a:rPr lang="en-US" dirty="0" err="1">
                <a:hlinkClick r:id="rId9"/>
              </a:rPr>
              <a:t>GGIM</a:t>
            </a:r>
            <a:r>
              <a:rPr lang="en-US" dirty="0">
                <a:hlinkClick r:id="rId9"/>
              </a:rPr>
              <a:t>: Americas)</a:t>
            </a:r>
            <a:endParaRPr lang="en-US" dirty="0"/>
          </a:p>
          <a:p>
            <a:pPr>
              <a:lnSpc>
                <a:spcPct val="120000"/>
              </a:lnSpc>
              <a:spcBef>
                <a:spcPts val="0"/>
              </a:spcBef>
              <a:spcAft>
                <a:spcPts val="600"/>
              </a:spcAft>
            </a:pPr>
            <a:r>
              <a:rPr lang="en-US" dirty="0">
                <a:hlinkClick r:id="rId10"/>
              </a:rPr>
              <a:t>United Nations Global Geospatial Information Management Subcommittee on Geodesy (UN-</a:t>
            </a:r>
            <a:r>
              <a:rPr lang="en-US" dirty="0" err="1">
                <a:hlinkClick r:id="rId10"/>
              </a:rPr>
              <a:t>GGIM</a:t>
            </a:r>
            <a:r>
              <a:rPr lang="en-US" dirty="0">
                <a:hlinkClick r:id="rId10"/>
              </a:rPr>
              <a:t>-</a:t>
            </a:r>
            <a:r>
              <a:rPr lang="en-US" dirty="0" err="1">
                <a:hlinkClick r:id="rId10"/>
              </a:rPr>
              <a:t>SCoG</a:t>
            </a:r>
            <a:r>
              <a:rPr lang="en-US" dirty="0">
                <a:hlinkClick r:id="rId10"/>
              </a:rPr>
              <a:t>)</a:t>
            </a:r>
            <a:endParaRPr lang="en-US" dirty="0"/>
          </a:p>
          <a:p>
            <a:pPr>
              <a:lnSpc>
                <a:spcPct val="120000"/>
              </a:lnSpc>
              <a:spcBef>
                <a:spcPts val="0"/>
              </a:spcBef>
              <a:spcAft>
                <a:spcPts val="600"/>
              </a:spcAft>
            </a:pPr>
            <a:r>
              <a:rPr lang="en-US" dirty="0">
                <a:hlinkClick r:id="rId11"/>
              </a:rPr>
              <a:t>World Meteorological Organization (WMO)</a:t>
            </a:r>
            <a:endParaRPr lang="en-US" dirty="0"/>
          </a:p>
          <a:p>
            <a:pPr>
              <a:lnSpc>
                <a:spcPct val="120000"/>
              </a:lnSpc>
              <a:spcBef>
                <a:spcPts val="0"/>
              </a:spcBef>
              <a:spcAft>
                <a:spcPts val="600"/>
              </a:spcAft>
            </a:pPr>
            <a:endParaRPr lang="en-US" dirty="0"/>
          </a:p>
        </p:txBody>
      </p:sp>
    </p:spTree>
    <p:extLst>
      <p:ext uri="{BB962C8B-B14F-4D97-AF65-F5344CB8AC3E}">
        <p14:creationId xmlns:p14="http://schemas.microsoft.com/office/powerpoint/2010/main" val="153763005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C43125-25EB-C52D-FB53-FF82BF38B3C6}"/>
              </a:ext>
            </a:extLst>
          </p:cNvPr>
          <p:cNvSpPr>
            <a:spLocks noGrp="1"/>
          </p:cNvSpPr>
          <p:nvPr>
            <p:ph type="title"/>
          </p:nvPr>
        </p:nvSpPr>
        <p:spPr/>
        <p:txBody>
          <a:bodyPr/>
          <a:lstStyle/>
          <a:p>
            <a:r>
              <a:rPr lang="en-US" dirty="0"/>
              <a:t>Current ISO Projects (28)</a:t>
            </a:r>
          </a:p>
        </p:txBody>
      </p:sp>
      <p:sp>
        <p:nvSpPr>
          <p:cNvPr id="3" name="Content Placeholder 2">
            <a:extLst>
              <a:ext uri="{FF2B5EF4-FFF2-40B4-BE49-F238E27FC236}">
                <a16:creationId xmlns:a16="http://schemas.microsoft.com/office/drawing/2014/main" id="{60779AA9-3D87-9E29-0B65-8FB4F3EB2E63}"/>
              </a:ext>
            </a:extLst>
          </p:cNvPr>
          <p:cNvSpPr>
            <a:spLocks noGrp="1"/>
          </p:cNvSpPr>
          <p:nvPr>
            <p:ph idx="1"/>
          </p:nvPr>
        </p:nvSpPr>
        <p:spPr/>
        <p:txBody>
          <a:bodyPr/>
          <a:lstStyle/>
          <a:p>
            <a:r>
              <a:rPr lang="en-US" sz="2400" dirty="0"/>
              <a:t>A handy summary via the ISO HQ website (red icon) </a:t>
            </a:r>
          </a:p>
          <a:p>
            <a:r>
              <a:rPr lang="en-US" sz="2400" dirty="0">
                <a:hlinkClick r:id="rId2"/>
              </a:rPr>
              <a:t>https://</a:t>
            </a:r>
            <a:r>
              <a:rPr lang="en-US" sz="2400" dirty="0" err="1">
                <a:hlinkClick r:id="rId2"/>
              </a:rPr>
              <a:t>www.iso.org</a:t>
            </a:r>
            <a:r>
              <a:rPr lang="en-US" sz="2400" dirty="0">
                <a:hlinkClick r:id="rId2"/>
              </a:rPr>
              <a:t>/committee/54904/x/catalogue/p/0/u/1/w/0/d/0</a:t>
            </a:r>
            <a:endParaRPr lang="en-US" sz="2400" dirty="0"/>
          </a:p>
          <a:p>
            <a:r>
              <a:rPr lang="en-US" sz="2400" dirty="0"/>
              <a:t>TC 211 Geographic Information / Geomatics (blue) </a:t>
            </a:r>
          </a:p>
          <a:p>
            <a:r>
              <a:rPr lang="en-US" sz="2400" dirty="0">
                <a:hlinkClick r:id="rId3"/>
              </a:rPr>
              <a:t>https://</a:t>
            </a:r>
            <a:r>
              <a:rPr lang="en-US" sz="2400" dirty="0" err="1">
                <a:hlinkClick r:id="rId3"/>
              </a:rPr>
              <a:t>committee.iso.org</a:t>
            </a:r>
            <a:r>
              <a:rPr lang="en-US" sz="2400" dirty="0">
                <a:hlinkClick r:id="rId3"/>
              </a:rPr>
              <a:t>/sites/</a:t>
            </a:r>
            <a:r>
              <a:rPr lang="en-US" sz="2400" dirty="0" err="1">
                <a:hlinkClick r:id="rId3"/>
              </a:rPr>
              <a:t>tc211</a:t>
            </a:r>
            <a:r>
              <a:rPr lang="en-US" sz="2400" dirty="0">
                <a:hlinkClick r:id="rId3"/>
              </a:rPr>
              <a:t>/home/</a:t>
            </a:r>
            <a:r>
              <a:rPr lang="en-US" sz="2400" dirty="0" err="1">
                <a:hlinkClick r:id="rId3"/>
              </a:rPr>
              <a:t>projects.html</a:t>
            </a:r>
            <a:endParaRPr lang="en-US" sz="2400" dirty="0"/>
          </a:p>
          <a:p>
            <a:endParaRPr lang="en-US" sz="2400" dirty="0"/>
          </a:p>
          <a:p>
            <a:endParaRPr lang="en-US" sz="2400" dirty="0"/>
          </a:p>
        </p:txBody>
      </p:sp>
      <p:pic>
        <p:nvPicPr>
          <p:cNvPr id="7" name="Picture 6" descr="Red ISO Icon">
            <a:extLst>
              <a:ext uri="{FF2B5EF4-FFF2-40B4-BE49-F238E27FC236}">
                <a16:creationId xmlns:a16="http://schemas.microsoft.com/office/drawing/2014/main" id="{4C7992DF-68F4-0191-C19A-0494CB248B1B}"/>
              </a:ext>
            </a:extLst>
          </p:cNvPr>
          <p:cNvPicPr>
            <a:picLocks noChangeAspect="1"/>
          </p:cNvPicPr>
          <p:nvPr/>
        </p:nvPicPr>
        <p:blipFill>
          <a:blip r:embed="rId4"/>
          <a:stretch>
            <a:fillRect/>
          </a:stretch>
        </p:blipFill>
        <p:spPr>
          <a:xfrm>
            <a:off x="8001000" y="1066800"/>
            <a:ext cx="714443" cy="700434"/>
          </a:xfrm>
          <a:prstGeom prst="rect">
            <a:avLst/>
          </a:prstGeom>
        </p:spPr>
      </p:pic>
      <p:pic>
        <p:nvPicPr>
          <p:cNvPr id="9" name="Picture 8" descr="Blue ISO TC 211 Icon">
            <a:extLst>
              <a:ext uri="{FF2B5EF4-FFF2-40B4-BE49-F238E27FC236}">
                <a16:creationId xmlns:a16="http://schemas.microsoft.com/office/drawing/2014/main" id="{AE7CB525-53E9-91D1-24CA-D23859B272A6}"/>
              </a:ext>
            </a:extLst>
          </p:cNvPr>
          <p:cNvPicPr>
            <a:picLocks noChangeAspect="1"/>
          </p:cNvPicPr>
          <p:nvPr/>
        </p:nvPicPr>
        <p:blipFill>
          <a:blip r:embed="rId5"/>
          <a:stretch>
            <a:fillRect/>
          </a:stretch>
        </p:blipFill>
        <p:spPr>
          <a:xfrm>
            <a:off x="8001000" y="2405563"/>
            <a:ext cx="740972" cy="635119"/>
          </a:xfrm>
          <a:prstGeom prst="rect">
            <a:avLst/>
          </a:prstGeom>
        </p:spPr>
      </p:pic>
      <p:pic>
        <p:nvPicPr>
          <p:cNvPr id="11" name="Picture 10" descr="Snapshot of ISO TC 211 web page with Projects highlighted">
            <a:extLst>
              <a:ext uri="{FF2B5EF4-FFF2-40B4-BE49-F238E27FC236}">
                <a16:creationId xmlns:a16="http://schemas.microsoft.com/office/drawing/2014/main" id="{ECF15973-017A-E5AD-A312-AA41808BDC71}"/>
              </a:ext>
              <a:ext uri="{C183D7F6-B498-43B3-948B-1728B52AA6E4}">
                <adec:decorative xmlns:adec="http://schemas.microsoft.com/office/drawing/2017/decorative" val="0"/>
              </a:ext>
            </a:extLst>
          </p:cNvPr>
          <p:cNvPicPr>
            <a:picLocks noChangeAspect="1"/>
          </p:cNvPicPr>
          <p:nvPr/>
        </p:nvPicPr>
        <p:blipFill>
          <a:blip r:embed="rId6"/>
          <a:stretch>
            <a:fillRect/>
          </a:stretch>
        </p:blipFill>
        <p:spPr>
          <a:xfrm>
            <a:off x="518057" y="3736004"/>
            <a:ext cx="8044986" cy="2482234"/>
          </a:xfrm>
          <a:prstGeom prst="rect">
            <a:avLst/>
          </a:prstGeom>
        </p:spPr>
      </p:pic>
    </p:spTree>
    <p:extLst>
      <p:ext uri="{BB962C8B-B14F-4D97-AF65-F5344CB8AC3E}">
        <p14:creationId xmlns:p14="http://schemas.microsoft.com/office/powerpoint/2010/main" val="320311444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D7FDE9-AD72-0C77-6EEB-3F12BF35F429}"/>
              </a:ext>
            </a:extLst>
          </p:cNvPr>
          <p:cNvSpPr>
            <a:spLocks noGrp="1"/>
          </p:cNvSpPr>
          <p:nvPr>
            <p:ph type="title"/>
          </p:nvPr>
        </p:nvSpPr>
        <p:spPr/>
        <p:txBody>
          <a:bodyPr/>
          <a:lstStyle/>
          <a:p>
            <a:r>
              <a:rPr lang="en-US" dirty="0"/>
              <a:t>Current ISO Projects  (Page 1 of 4)</a:t>
            </a:r>
          </a:p>
        </p:txBody>
      </p:sp>
      <p:sp>
        <p:nvSpPr>
          <p:cNvPr id="8" name="Content Placeholder 7">
            <a:extLst>
              <a:ext uri="{FF2B5EF4-FFF2-40B4-BE49-F238E27FC236}">
                <a16:creationId xmlns:a16="http://schemas.microsoft.com/office/drawing/2014/main" id="{1B3E4D60-6655-583A-B972-9E06A6D30798}"/>
              </a:ext>
              <a:ext uri="{C183D7F6-B498-43B3-948B-1728B52AA6E4}">
                <adec:decorative xmlns:adec="http://schemas.microsoft.com/office/drawing/2017/decorative" val="1"/>
              </a:ext>
            </a:extLst>
          </p:cNvPr>
          <p:cNvSpPr>
            <a:spLocks noGrp="1"/>
          </p:cNvSpPr>
          <p:nvPr>
            <p:ph idx="1"/>
          </p:nvPr>
        </p:nvSpPr>
        <p:spPr/>
        <p:txBody>
          <a:bodyPr>
            <a:noAutofit/>
          </a:bodyPr>
          <a:lstStyle/>
          <a:p>
            <a:r>
              <a:rPr lang="en-US" sz="1800" dirty="0"/>
              <a:t>ISO/AWI 19101-1 Geographic information — Reference model — Part 1: Fundamentals</a:t>
            </a:r>
          </a:p>
          <a:p>
            <a:r>
              <a:rPr lang="en-US" sz="1800" dirty="0"/>
              <a:t>ISO/AWI 19111 Geographic information — Referencing by coordinates</a:t>
            </a:r>
          </a:p>
          <a:p>
            <a:r>
              <a:rPr lang="en-US" sz="1800" dirty="0"/>
              <a:t>ISO/AWI 19115-1 Geographic information — Metadata — Part 1: Fundamentals</a:t>
            </a:r>
          </a:p>
          <a:p>
            <a:r>
              <a:rPr lang="en-US" sz="1800" dirty="0"/>
              <a:t>ISO/</a:t>
            </a:r>
            <a:r>
              <a:rPr lang="en-US" sz="1800" dirty="0" err="1"/>
              <a:t>DTR</a:t>
            </a:r>
            <a:r>
              <a:rPr lang="en-US" sz="1800" dirty="0"/>
              <a:t> 19115-4 Geographic information —– Metadata — Part 4: JSON schema implementation of metadata fundamentals</a:t>
            </a:r>
          </a:p>
          <a:p>
            <a:r>
              <a:rPr lang="en-US" sz="1800" dirty="0"/>
              <a:t>ISO/CD TS 19115-5 Geographic information — Metadata — Part 5: DCAT mapping</a:t>
            </a:r>
          </a:p>
          <a:p>
            <a:r>
              <a:rPr lang="en-US" sz="1800" dirty="0"/>
              <a:t>ISO/AWI 19119-1 Geographic information — Services — Part 1: Fundamentals and architectures</a:t>
            </a:r>
          </a:p>
          <a:p>
            <a:r>
              <a:rPr lang="en-US" sz="1800" dirty="0"/>
              <a:t>ISO/CD TR 19121 Geographic information — Imagery and gridded data</a:t>
            </a:r>
          </a:p>
        </p:txBody>
      </p:sp>
    </p:spTree>
    <p:extLst>
      <p:ext uri="{BB962C8B-B14F-4D97-AF65-F5344CB8AC3E}">
        <p14:creationId xmlns:p14="http://schemas.microsoft.com/office/powerpoint/2010/main" val="243335405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F65C93-72DB-0A9F-B948-C5E076C95376}"/>
              </a:ext>
            </a:extLst>
          </p:cNvPr>
          <p:cNvSpPr>
            <a:spLocks noGrp="1"/>
          </p:cNvSpPr>
          <p:nvPr>
            <p:ph type="title"/>
          </p:nvPr>
        </p:nvSpPr>
        <p:spPr/>
        <p:txBody>
          <a:bodyPr/>
          <a:lstStyle/>
          <a:p>
            <a:r>
              <a:rPr lang="en-US" dirty="0"/>
              <a:t>Current ISO Projects  (Page 2 of 4)</a:t>
            </a:r>
          </a:p>
        </p:txBody>
      </p:sp>
      <p:sp>
        <p:nvSpPr>
          <p:cNvPr id="3" name="Content Placeholder 2">
            <a:extLst>
              <a:ext uri="{FF2B5EF4-FFF2-40B4-BE49-F238E27FC236}">
                <a16:creationId xmlns:a16="http://schemas.microsoft.com/office/drawing/2014/main" id="{EDC9B46C-61A7-F329-DCD2-04D945C1C96E}"/>
              </a:ext>
            </a:extLst>
          </p:cNvPr>
          <p:cNvSpPr>
            <a:spLocks noGrp="1"/>
          </p:cNvSpPr>
          <p:nvPr>
            <p:ph idx="1"/>
          </p:nvPr>
        </p:nvSpPr>
        <p:spPr/>
        <p:txBody>
          <a:bodyPr>
            <a:noAutofit/>
          </a:bodyPr>
          <a:lstStyle/>
          <a:p>
            <a:r>
              <a:rPr lang="en-US" sz="1800" dirty="0"/>
              <a:t>ISO/DIS 19123-2 Geographic information — Schema for coverage geometry and functions — Part 2: Coverage implementation schema</a:t>
            </a:r>
          </a:p>
          <a:p>
            <a:r>
              <a:rPr lang="en-US" sz="1800" dirty="0"/>
              <a:t>ISO/DTS 19123-4 Geographic information — Schema for coverage geometry and functions — Part 4: Tiling schema</a:t>
            </a:r>
          </a:p>
          <a:p>
            <a:r>
              <a:rPr lang="en-US" sz="1800" dirty="0"/>
              <a:t>ISO/AWI TS 19124-3 Geographic information — Calibration and validation of remote sensing data and derived products — Part 3: Optical sensors</a:t>
            </a:r>
          </a:p>
          <a:p>
            <a:r>
              <a:rPr lang="en-US" sz="1800" dirty="0"/>
              <a:t>ISO/AWI TS 19124-4 Geographic information — Calibration and validation of remote sensing data and derived products — Part 4: Lidar</a:t>
            </a:r>
          </a:p>
          <a:p>
            <a:r>
              <a:rPr lang="en-US" sz="1800" dirty="0"/>
              <a:t>ISO/</a:t>
            </a:r>
            <a:r>
              <a:rPr lang="en-US" sz="1800" dirty="0" err="1"/>
              <a:t>FDIS</a:t>
            </a:r>
            <a:r>
              <a:rPr lang="en-US" sz="1800" dirty="0"/>
              <a:t> 19127 Geographic information — Geodetic register</a:t>
            </a:r>
          </a:p>
          <a:p>
            <a:r>
              <a:rPr lang="en-US" sz="1800" dirty="0"/>
              <a:t>ISO/DTS 19130-2 Geographic information — Imagery sensor models for </a:t>
            </a:r>
            <a:r>
              <a:rPr lang="en-US" sz="1800" dirty="0" err="1"/>
              <a:t>geopositioning</a:t>
            </a:r>
            <a:r>
              <a:rPr lang="en-US" sz="1800" dirty="0"/>
              <a:t> — Part 2: SAR, InSAR, lidar and sonar</a:t>
            </a:r>
          </a:p>
          <a:p>
            <a:r>
              <a:rPr lang="en-US" sz="1800" dirty="0"/>
              <a:t>ISO/CD TS 19144-4 Geographic information — Classification systems — Part 4: Registration and implementation aspects</a:t>
            </a:r>
          </a:p>
        </p:txBody>
      </p:sp>
    </p:spTree>
    <p:extLst>
      <p:ext uri="{BB962C8B-B14F-4D97-AF65-F5344CB8AC3E}">
        <p14:creationId xmlns:p14="http://schemas.microsoft.com/office/powerpoint/2010/main" val="172376718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545D0C-6B2C-8E39-4DB0-AB0F693FBFAA}"/>
              </a:ext>
            </a:extLst>
          </p:cNvPr>
          <p:cNvSpPr>
            <a:spLocks noGrp="1"/>
          </p:cNvSpPr>
          <p:nvPr>
            <p:ph type="title"/>
          </p:nvPr>
        </p:nvSpPr>
        <p:spPr/>
        <p:txBody>
          <a:bodyPr/>
          <a:lstStyle/>
          <a:p>
            <a:r>
              <a:rPr lang="en-US" dirty="0"/>
              <a:t>Current ISO Projects  (Page 3 of 4)</a:t>
            </a:r>
          </a:p>
        </p:txBody>
      </p:sp>
      <p:sp>
        <p:nvSpPr>
          <p:cNvPr id="3" name="Content Placeholder 2">
            <a:extLst>
              <a:ext uri="{FF2B5EF4-FFF2-40B4-BE49-F238E27FC236}">
                <a16:creationId xmlns:a16="http://schemas.microsoft.com/office/drawing/2014/main" id="{6E63F506-AF6A-9E1E-6D78-C5973D9B6937}"/>
              </a:ext>
            </a:extLst>
          </p:cNvPr>
          <p:cNvSpPr>
            <a:spLocks noGrp="1"/>
          </p:cNvSpPr>
          <p:nvPr>
            <p:ph idx="1"/>
          </p:nvPr>
        </p:nvSpPr>
        <p:spPr/>
        <p:txBody>
          <a:bodyPr>
            <a:noAutofit/>
          </a:bodyPr>
          <a:lstStyle/>
          <a:p>
            <a:r>
              <a:rPr lang="en-US" sz="1800" dirty="0"/>
              <a:t>ISO/AWI 19150-1 Geographic information — Ontology — Part 1: Framework</a:t>
            </a:r>
          </a:p>
          <a:p>
            <a:r>
              <a:rPr lang="en-US" sz="1800" dirty="0"/>
              <a:t>ISO/</a:t>
            </a:r>
            <a:r>
              <a:rPr lang="en-US" sz="1800" dirty="0" err="1"/>
              <a:t>FDIS</a:t>
            </a:r>
            <a:r>
              <a:rPr lang="en-US" sz="1800" dirty="0"/>
              <a:t> 19157-3 Geographic information — Data quality — Part 3: Data quality measures register</a:t>
            </a:r>
          </a:p>
          <a:p>
            <a:r>
              <a:rPr lang="en-US" sz="1800" dirty="0"/>
              <a:t>ISO/AWI 19158 Geographic information — Quality assurance of data supply</a:t>
            </a:r>
          </a:p>
          <a:p>
            <a:r>
              <a:rPr lang="en-US" sz="1800" dirty="0"/>
              <a:t>ISO/CD 19161-2 Geographic information — Geodetic references — Part 2: Unique identification of geodetic ground stations</a:t>
            </a:r>
          </a:p>
          <a:p>
            <a:r>
              <a:rPr lang="en-US" sz="1800" dirty="0"/>
              <a:t>ISO/DIS 19163-2 Geographic information — Content components and encoding rules for imagery and gridded data — Part 2: Implementation schema</a:t>
            </a:r>
          </a:p>
          <a:p>
            <a:r>
              <a:rPr lang="en-US" sz="1800" dirty="0"/>
              <a:t>ISO/CD 19178-2 Training data markup language for artificial intelligence — Part 2: JSON encoding</a:t>
            </a:r>
          </a:p>
          <a:p>
            <a:r>
              <a:rPr lang="en-US" sz="1800" dirty="0"/>
              <a:t>ISO/CD 19178-3 Training data markup language for artificial intelligence — Part 3: XML encoding</a:t>
            </a:r>
          </a:p>
          <a:p>
            <a:r>
              <a:rPr lang="en-US" sz="1800" dirty="0"/>
              <a:t>ISO/CD TR 19179 Geographic Information - Geospatial Aspects Assessment in </a:t>
            </a:r>
            <a:r>
              <a:rPr lang="en-US" sz="1800" dirty="0" err="1"/>
              <a:t>ESG</a:t>
            </a:r>
            <a:r>
              <a:rPr lang="en-US" sz="1800" dirty="0"/>
              <a:t> Standards</a:t>
            </a:r>
          </a:p>
          <a:p>
            <a:endParaRPr lang="en-US" sz="1800" dirty="0"/>
          </a:p>
        </p:txBody>
      </p:sp>
    </p:spTree>
    <p:extLst>
      <p:ext uri="{BB962C8B-B14F-4D97-AF65-F5344CB8AC3E}">
        <p14:creationId xmlns:p14="http://schemas.microsoft.com/office/powerpoint/2010/main" val="399591304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C7637B-1D41-2FEA-A581-4D87BD12B211}"/>
              </a:ext>
            </a:extLst>
          </p:cNvPr>
          <p:cNvSpPr>
            <a:spLocks noGrp="1"/>
          </p:cNvSpPr>
          <p:nvPr>
            <p:ph type="title"/>
          </p:nvPr>
        </p:nvSpPr>
        <p:spPr/>
        <p:txBody>
          <a:bodyPr/>
          <a:lstStyle/>
          <a:p>
            <a:r>
              <a:rPr lang="en-US" dirty="0"/>
              <a:t>Current ISO Projects  (Page 4 of 4)</a:t>
            </a:r>
          </a:p>
        </p:txBody>
      </p:sp>
      <p:sp>
        <p:nvSpPr>
          <p:cNvPr id="3" name="Content Placeholder 2">
            <a:extLst>
              <a:ext uri="{FF2B5EF4-FFF2-40B4-BE49-F238E27FC236}">
                <a16:creationId xmlns:a16="http://schemas.microsoft.com/office/drawing/2014/main" id="{CD3EBF80-3C5D-5A6E-3676-97F42CFE5DC4}"/>
              </a:ext>
            </a:extLst>
          </p:cNvPr>
          <p:cNvSpPr>
            <a:spLocks noGrp="1"/>
          </p:cNvSpPr>
          <p:nvPr>
            <p:ph idx="1"/>
          </p:nvPr>
        </p:nvSpPr>
        <p:spPr/>
        <p:txBody>
          <a:bodyPr>
            <a:noAutofit/>
          </a:bodyPr>
          <a:lstStyle/>
          <a:p>
            <a:r>
              <a:rPr lang="en-US" sz="1800" dirty="0"/>
              <a:t>ISO/AWI TR 19180 Geographic Information — Guidelines for incorporating gender sensitivity in geospatial standards</a:t>
            </a:r>
          </a:p>
          <a:p>
            <a:r>
              <a:rPr lang="en-US" sz="1800" dirty="0"/>
              <a:t>ISO/AWI TR 19181 Geographic information — Maintenance and management of common classifiers and their implementation artifacts</a:t>
            </a:r>
          </a:p>
          <a:p>
            <a:r>
              <a:rPr lang="en-US" sz="1800" dirty="0"/>
              <a:t>ISO/AWI TR 19182 Geographic information — How to incorporate Geospatial Artificial Intelligence (</a:t>
            </a:r>
            <a:r>
              <a:rPr lang="en-US" sz="1800" dirty="0" err="1"/>
              <a:t>GeoAI</a:t>
            </a:r>
            <a:r>
              <a:rPr lang="en-US" sz="1800" dirty="0"/>
              <a:t>) in geographic information standards</a:t>
            </a:r>
          </a:p>
          <a:p>
            <a:r>
              <a:rPr lang="en-US" sz="1800" dirty="0"/>
              <a:t>ISO/CD 19183-1 Geographic Information - Geospatial API for Maps — Part 1: Core</a:t>
            </a:r>
          </a:p>
          <a:p>
            <a:r>
              <a:rPr lang="en-US" sz="1800" dirty="0"/>
              <a:t>ISO/AWI TR 19184 Geographic Information – Gap Analysis of Information Models for Seamless Hinterland and Maritime Logistics</a:t>
            </a:r>
          </a:p>
          <a:p>
            <a:r>
              <a:rPr lang="en-US" sz="1800" dirty="0"/>
              <a:t>ISO/AWI TR 19185 Geographic Information – Extended Metadata Standards for Urban Digital Twins</a:t>
            </a:r>
          </a:p>
          <a:p>
            <a:r>
              <a:rPr lang="en-US" sz="1800" dirty="0"/>
              <a:t>ISO/CD 19186-1 Geographic information — </a:t>
            </a:r>
            <a:r>
              <a:rPr lang="en-US" sz="1800" dirty="0" err="1"/>
              <a:t>GeoSPARQL</a:t>
            </a:r>
            <a:r>
              <a:rPr lang="en-US" sz="1800" dirty="0"/>
              <a:t> — Part 1: A geographic query language for RDF data</a:t>
            </a:r>
          </a:p>
          <a:p>
            <a:endParaRPr lang="en-US" sz="1800" dirty="0"/>
          </a:p>
        </p:txBody>
      </p:sp>
    </p:spTree>
    <p:extLst>
      <p:ext uri="{BB962C8B-B14F-4D97-AF65-F5344CB8AC3E}">
        <p14:creationId xmlns:p14="http://schemas.microsoft.com/office/powerpoint/2010/main" val="176916793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8934D0-71B2-344E-0E8E-EFF5301D5400}"/>
              </a:ext>
            </a:extLst>
          </p:cNvPr>
          <p:cNvSpPr>
            <a:spLocks noGrp="1"/>
          </p:cNvSpPr>
          <p:nvPr>
            <p:ph type="title"/>
          </p:nvPr>
        </p:nvSpPr>
        <p:spPr/>
        <p:txBody>
          <a:bodyPr/>
          <a:lstStyle/>
          <a:p>
            <a:r>
              <a:rPr lang="en-US" dirty="0"/>
              <a:t>ISO </a:t>
            </a:r>
            <a:r>
              <a:rPr lang="en-US" dirty="0" err="1"/>
              <a:t>WG</a:t>
            </a:r>
            <a:r>
              <a:rPr lang="en-US" dirty="0"/>
              <a:t> 6 – Imagery (</a:t>
            </a:r>
            <a:r>
              <a:rPr lang="en-US" dirty="0" err="1"/>
              <a:t>Hotlinked</a:t>
            </a:r>
            <a:r>
              <a:rPr lang="en-US" dirty="0"/>
              <a:t> Projects)</a:t>
            </a:r>
          </a:p>
        </p:txBody>
      </p:sp>
      <p:sp>
        <p:nvSpPr>
          <p:cNvPr id="3" name="Content Placeholder 2">
            <a:extLst>
              <a:ext uri="{FF2B5EF4-FFF2-40B4-BE49-F238E27FC236}">
                <a16:creationId xmlns:a16="http://schemas.microsoft.com/office/drawing/2014/main" id="{DEFCA1D6-BF9A-142A-8680-846222FC8EAE}"/>
              </a:ext>
            </a:extLst>
          </p:cNvPr>
          <p:cNvSpPr>
            <a:spLocks noGrp="1"/>
          </p:cNvSpPr>
          <p:nvPr>
            <p:ph idx="1"/>
          </p:nvPr>
        </p:nvSpPr>
        <p:spPr>
          <a:xfrm>
            <a:off x="228600" y="914400"/>
            <a:ext cx="8686800" cy="5105400"/>
          </a:xfrm>
        </p:spPr>
        <p:txBody>
          <a:bodyPr>
            <a:normAutofit fontScale="70000" lnSpcReduction="20000"/>
          </a:bodyPr>
          <a:lstStyle/>
          <a:p>
            <a:pPr fontAlgn="ctr">
              <a:lnSpc>
                <a:spcPct val="120000"/>
              </a:lnSpc>
              <a:spcBef>
                <a:spcPts val="0"/>
              </a:spcBef>
              <a:spcAft>
                <a:spcPts val="600"/>
              </a:spcAft>
            </a:pPr>
            <a:r>
              <a:rPr lang="en-US" dirty="0">
                <a:hlinkClick r:id="rId2"/>
              </a:rPr>
              <a:t>ISO 19121 Geographic information — Imagery and gridded data</a:t>
            </a:r>
            <a:endParaRPr lang="en-US" dirty="0"/>
          </a:p>
          <a:p>
            <a:pPr fontAlgn="ctr">
              <a:lnSpc>
                <a:spcPct val="120000"/>
              </a:lnSpc>
              <a:spcBef>
                <a:spcPts val="0"/>
              </a:spcBef>
              <a:spcAft>
                <a:spcPts val="600"/>
              </a:spcAft>
            </a:pPr>
            <a:r>
              <a:rPr lang="en-US" dirty="0">
                <a:hlinkClick r:id="rId3"/>
              </a:rPr>
              <a:t>ISO 19123-2 Geographic information — Schema for coverage geometry and functions — Part 2: Coverage implementation schema</a:t>
            </a:r>
            <a:endParaRPr lang="en-US" dirty="0"/>
          </a:p>
          <a:p>
            <a:pPr fontAlgn="ctr">
              <a:lnSpc>
                <a:spcPct val="120000"/>
              </a:lnSpc>
              <a:spcBef>
                <a:spcPts val="0"/>
              </a:spcBef>
              <a:spcAft>
                <a:spcPts val="600"/>
              </a:spcAft>
            </a:pPr>
            <a:r>
              <a:rPr lang="en-US" dirty="0">
                <a:hlinkClick r:id="rId4"/>
              </a:rPr>
              <a:t>ISO 19123-4 Geographic information — Schema for coverage geometry and functions — Part 4: Tiling Schema</a:t>
            </a:r>
            <a:endParaRPr lang="en-US" dirty="0"/>
          </a:p>
          <a:p>
            <a:pPr fontAlgn="ctr">
              <a:lnSpc>
                <a:spcPct val="120000"/>
              </a:lnSpc>
              <a:spcBef>
                <a:spcPts val="0"/>
              </a:spcBef>
              <a:spcAft>
                <a:spcPts val="600"/>
              </a:spcAft>
            </a:pPr>
            <a:r>
              <a:rPr lang="en-US" dirty="0">
                <a:hlinkClick r:id="rId5"/>
              </a:rPr>
              <a:t>ISO 19124-3 Geographic information — Calibration and validation of remote sensing data and derived products — Part 3: Optical sensors</a:t>
            </a:r>
            <a:endParaRPr lang="en-US" dirty="0"/>
          </a:p>
          <a:p>
            <a:pPr fontAlgn="ctr">
              <a:lnSpc>
                <a:spcPct val="120000"/>
              </a:lnSpc>
              <a:spcBef>
                <a:spcPts val="0"/>
              </a:spcBef>
              <a:spcAft>
                <a:spcPts val="600"/>
              </a:spcAft>
            </a:pPr>
            <a:r>
              <a:rPr lang="en-US" dirty="0">
                <a:hlinkClick r:id="rId6"/>
              </a:rPr>
              <a:t>ISO 19124-4 Geographic information — Calibration and validation of remote sensing data and derived products — Part 4: Lidar</a:t>
            </a:r>
            <a:endParaRPr lang="en-US" dirty="0"/>
          </a:p>
          <a:p>
            <a:pPr fontAlgn="ctr">
              <a:lnSpc>
                <a:spcPct val="120000"/>
              </a:lnSpc>
              <a:spcBef>
                <a:spcPts val="0"/>
              </a:spcBef>
              <a:spcAft>
                <a:spcPts val="600"/>
              </a:spcAft>
            </a:pPr>
            <a:r>
              <a:rPr lang="en-US" dirty="0">
                <a:hlinkClick r:id="rId7"/>
              </a:rPr>
              <a:t>ISO 19130-2 Geographic information — Imagery sensor models for </a:t>
            </a:r>
            <a:r>
              <a:rPr lang="en-US" dirty="0" err="1">
                <a:hlinkClick r:id="rId7"/>
              </a:rPr>
              <a:t>geopositioning</a:t>
            </a:r>
            <a:r>
              <a:rPr lang="en-US" dirty="0">
                <a:hlinkClick r:id="rId7"/>
              </a:rPr>
              <a:t> — Part 2: SAR, InSAR, lidar and sonar</a:t>
            </a:r>
            <a:endParaRPr lang="en-US" dirty="0"/>
          </a:p>
          <a:p>
            <a:pPr fontAlgn="ctr">
              <a:lnSpc>
                <a:spcPct val="120000"/>
              </a:lnSpc>
              <a:spcBef>
                <a:spcPts val="0"/>
              </a:spcBef>
              <a:spcAft>
                <a:spcPts val="600"/>
              </a:spcAft>
            </a:pPr>
            <a:r>
              <a:rPr lang="en-US" dirty="0">
                <a:hlinkClick r:id="rId8"/>
              </a:rPr>
              <a:t>ISO 19163-2 Geographic information — Content components and encoding rules for imagery and gridded data — Part 2: Implementation schema</a:t>
            </a:r>
            <a:endParaRPr lang="en-US" dirty="0"/>
          </a:p>
          <a:p>
            <a:pPr fontAlgn="ctr">
              <a:lnSpc>
                <a:spcPct val="120000"/>
              </a:lnSpc>
              <a:spcBef>
                <a:spcPts val="0"/>
              </a:spcBef>
              <a:spcAft>
                <a:spcPts val="600"/>
              </a:spcAft>
            </a:pPr>
            <a:r>
              <a:rPr lang="en-US" dirty="0">
                <a:hlinkClick r:id="rId9"/>
              </a:rPr>
              <a:t>ISO 19176-1 Geographic information — Analysis ready data — Part 1: Framework and fundamentals</a:t>
            </a:r>
            <a:endParaRPr lang="en-US" dirty="0"/>
          </a:p>
          <a:p>
            <a:endParaRPr lang="en-US" dirty="0"/>
          </a:p>
          <a:p>
            <a:endParaRPr lang="en-US" dirty="0"/>
          </a:p>
          <a:p>
            <a:endParaRPr lang="en-US" dirty="0"/>
          </a:p>
          <a:p>
            <a:endParaRPr lang="en-US" dirty="0"/>
          </a:p>
          <a:p>
            <a:endParaRPr lang="en-US" dirty="0"/>
          </a:p>
        </p:txBody>
      </p:sp>
    </p:spTree>
    <p:extLst>
      <p:ext uri="{BB962C8B-B14F-4D97-AF65-F5344CB8AC3E}">
        <p14:creationId xmlns:p14="http://schemas.microsoft.com/office/powerpoint/2010/main" val="171196762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DB5EF6-F1C0-3565-47AB-0BF724D5B8DD}"/>
              </a:ext>
            </a:extLst>
          </p:cNvPr>
          <p:cNvSpPr>
            <a:spLocks noGrp="1"/>
          </p:cNvSpPr>
          <p:nvPr>
            <p:ph type="title"/>
          </p:nvPr>
        </p:nvSpPr>
        <p:spPr/>
        <p:txBody>
          <a:bodyPr/>
          <a:lstStyle/>
          <a:p>
            <a:r>
              <a:rPr lang="en-US" dirty="0"/>
              <a:t>US Standards Strategy</a:t>
            </a:r>
          </a:p>
        </p:txBody>
      </p:sp>
      <p:sp>
        <p:nvSpPr>
          <p:cNvPr id="3" name="Content Placeholder 2">
            <a:extLst>
              <a:ext uri="{FF2B5EF4-FFF2-40B4-BE49-F238E27FC236}">
                <a16:creationId xmlns:a16="http://schemas.microsoft.com/office/drawing/2014/main" id="{F1F40130-4CC5-70AA-1D59-BCD752D979FA}"/>
              </a:ext>
            </a:extLst>
          </p:cNvPr>
          <p:cNvSpPr>
            <a:spLocks noGrp="1"/>
          </p:cNvSpPr>
          <p:nvPr>
            <p:ph idx="1"/>
          </p:nvPr>
        </p:nvSpPr>
        <p:spPr/>
        <p:txBody>
          <a:bodyPr>
            <a:normAutofit/>
          </a:bodyPr>
          <a:lstStyle/>
          <a:p>
            <a:pPr marL="0" indent="0" algn="ctr">
              <a:lnSpc>
                <a:spcPct val="110000"/>
              </a:lnSpc>
              <a:spcBef>
                <a:spcPts val="0"/>
              </a:spcBef>
              <a:spcAft>
                <a:spcPts val="600"/>
              </a:spcAft>
              <a:buNone/>
            </a:pPr>
            <a:r>
              <a:rPr lang="en-US" u="sng" dirty="0"/>
              <a:t>A national situational analysis with directives</a:t>
            </a:r>
          </a:p>
          <a:p>
            <a:pPr marL="0" indent="0" algn="ctr">
              <a:lnSpc>
                <a:spcPct val="110000"/>
              </a:lnSpc>
              <a:spcBef>
                <a:spcPts val="0"/>
              </a:spcBef>
              <a:spcAft>
                <a:spcPts val="600"/>
              </a:spcAft>
              <a:buNone/>
            </a:pPr>
            <a:endParaRPr lang="en-US" sz="1400" u="sng" dirty="0"/>
          </a:p>
          <a:p>
            <a:pPr>
              <a:lnSpc>
                <a:spcPct val="110000"/>
              </a:lnSpc>
              <a:spcBef>
                <a:spcPts val="0"/>
              </a:spcBef>
              <a:spcAft>
                <a:spcPts val="600"/>
              </a:spcAft>
            </a:pPr>
            <a:r>
              <a:rPr lang="en-US" dirty="0"/>
              <a:t>US Standards Strategy </a:t>
            </a:r>
          </a:p>
          <a:p>
            <a:pPr>
              <a:lnSpc>
                <a:spcPct val="110000"/>
              </a:lnSpc>
              <a:spcBef>
                <a:spcPts val="0"/>
              </a:spcBef>
              <a:spcAft>
                <a:spcPts val="600"/>
              </a:spcAft>
            </a:pPr>
            <a:r>
              <a:rPr lang="en-US" sz="2000" dirty="0">
                <a:hlinkClick r:id="rId2"/>
              </a:rPr>
              <a:t>https://</a:t>
            </a:r>
            <a:r>
              <a:rPr lang="en-US" sz="2000" dirty="0" err="1">
                <a:hlinkClick r:id="rId2"/>
              </a:rPr>
              <a:t>www.ansi.org</a:t>
            </a:r>
            <a:r>
              <a:rPr lang="en-US" sz="2000" dirty="0">
                <a:hlinkClick r:id="rId2"/>
              </a:rPr>
              <a:t>/resource-center/publications-subscriptions/</a:t>
            </a:r>
            <a:r>
              <a:rPr lang="en-US" sz="2000" dirty="0" err="1">
                <a:hlinkClick r:id="rId2"/>
              </a:rPr>
              <a:t>usss</a:t>
            </a:r>
            <a:endParaRPr lang="en-US" sz="2000" dirty="0"/>
          </a:p>
          <a:p>
            <a:pPr>
              <a:lnSpc>
                <a:spcPct val="110000"/>
              </a:lnSpc>
              <a:spcBef>
                <a:spcPts val="0"/>
              </a:spcBef>
              <a:spcAft>
                <a:spcPts val="600"/>
              </a:spcAft>
            </a:pPr>
            <a:endParaRPr lang="en-US" sz="1200" dirty="0"/>
          </a:p>
          <a:p>
            <a:pPr>
              <a:lnSpc>
                <a:spcPct val="110000"/>
              </a:lnSpc>
              <a:spcBef>
                <a:spcPts val="0"/>
              </a:spcBef>
              <a:spcAft>
                <a:spcPts val="600"/>
              </a:spcAft>
            </a:pPr>
            <a:r>
              <a:rPr lang="en-US" dirty="0"/>
              <a:t>US National Committee of the International Electrotechnical Commission (IEC) publication</a:t>
            </a:r>
          </a:p>
          <a:p>
            <a:pPr>
              <a:lnSpc>
                <a:spcPct val="110000"/>
              </a:lnSpc>
              <a:spcBef>
                <a:spcPts val="0"/>
              </a:spcBef>
              <a:spcAft>
                <a:spcPts val="600"/>
              </a:spcAft>
            </a:pPr>
            <a:r>
              <a:rPr lang="en-US" sz="2200" dirty="0">
                <a:hlinkClick r:id="rId3"/>
              </a:rPr>
              <a:t>https://</a:t>
            </a:r>
            <a:r>
              <a:rPr lang="en-US" sz="2200" dirty="0" err="1">
                <a:hlinkClick r:id="rId3"/>
              </a:rPr>
              <a:t>share.ansi.org</a:t>
            </a:r>
            <a:r>
              <a:rPr lang="en-US" sz="2200" dirty="0">
                <a:hlinkClick r:id="rId3"/>
              </a:rPr>
              <a:t>/</a:t>
            </a:r>
            <a:r>
              <a:rPr lang="en-US" sz="2200" dirty="0" err="1">
                <a:hlinkClick r:id="rId3"/>
              </a:rPr>
              <a:t>Shared%20Documents</a:t>
            </a:r>
            <a:r>
              <a:rPr lang="en-US" sz="2200" dirty="0">
                <a:hlinkClick r:id="rId3"/>
              </a:rPr>
              <a:t>/</a:t>
            </a:r>
            <a:r>
              <a:rPr lang="en-US" sz="2200" dirty="0" err="1">
                <a:hlinkClick r:id="rId3"/>
              </a:rPr>
              <a:t>Standards%20Activities</a:t>
            </a:r>
            <a:r>
              <a:rPr lang="en-US" sz="2200" dirty="0">
                <a:hlinkClick r:id="rId3"/>
              </a:rPr>
              <a:t>/</a:t>
            </a:r>
            <a:r>
              <a:rPr lang="en-US" sz="2200" dirty="0" err="1">
                <a:hlinkClick r:id="rId3"/>
              </a:rPr>
              <a:t>International%20Standardization</a:t>
            </a:r>
            <a:r>
              <a:rPr lang="en-US" sz="2200" dirty="0">
                <a:hlinkClick r:id="rId3"/>
              </a:rPr>
              <a:t>/IEC/</a:t>
            </a:r>
            <a:r>
              <a:rPr lang="en-US" sz="2200" dirty="0" err="1">
                <a:hlinkClick r:id="rId3"/>
              </a:rPr>
              <a:t>USNC%20Current</a:t>
            </a:r>
            <a:r>
              <a:rPr lang="en-US" sz="2200" dirty="0">
                <a:hlinkClick r:id="rId3"/>
              </a:rPr>
              <a:t>/Vol.%</a:t>
            </a:r>
            <a:r>
              <a:rPr lang="en-US" sz="2200" dirty="0" err="1">
                <a:hlinkClick r:id="rId3"/>
              </a:rPr>
              <a:t>2021%20No</a:t>
            </a:r>
            <a:r>
              <a:rPr lang="en-US" sz="2200" dirty="0">
                <a:hlinkClick r:id="rId3"/>
              </a:rPr>
              <a:t>.%</a:t>
            </a:r>
            <a:r>
              <a:rPr lang="en-US" sz="2200" dirty="0" err="1">
                <a:hlinkClick r:id="rId3"/>
              </a:rPr>
              <a:t>201%20Spring%202026.pdf</a:t>
            </a:r>
            <a:endParaRPr lang="en-US" sz="2200" dirty="0"/>
          </a:p>
          <a:p>
            <a:pPr>
              <a:lnSpc>
                <a:spcPct val="110000"/>
              </a:lnSpc>
              <a:spcBef>
                <a:spcPts val="0"/>
              </a:spcBef>
              <a:spcAft>
                <a:spcPts val="600"/>
              </a:spcAft>
            </a:pPr>
            <a:endParaRPr lang="en-US" dirty="0"/>
          </a:p>
          <a:p>
            <a:pPr>
              <a:lnSpc>
                <a:spcPct val="110000"/>
              </a:lnSpc>
              <a:spcBef>
                <a:spcPts val="0"/>
              </a:spcBef>
              <a:spcAft>
                <a:spcPts val="600"/>
              </a:spcAft>
            </a:pPr>
            <a:endParaRPr lang="en-US" dirty="0"/>
          </a:p>
        </p:txBody>
      </p:sp>
    </p:spTree>
    <p:extLst>
      <p:ext uri="{BB962C8B-B14F-4D97-AF65-F5344CB8AC3E}">
        <p14:creationId xmlns:p14="http://schemas.microsoft.com/office/powerpoint/2010/main" val="163139603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EB0FA1-62A4-4023-A724-DE5343F89730}"/>
              </a:ext>
            </a:extLst>
          </p:cNvPr>
          <p:cNvSpPr>
            <a:spLocks noGrp="1"/>
          </p:cNvSpPr>
          <p:nvPr>
            <p:ph type="title"/>
          </p:nvPr>
        </p:nvSpPr>
        <p:spPr/>
        <p:txBody>
          <a:bodyPr/>
          <a:lstStyle/>
          <a:p>
            <a:r>
              <a:rPr lang="en-US" dirty="0"/>
              <a:t>So you want to build a standard</a:t>
            </a:r>
          </a:p>
        </p:txBody>
      </p:sp>
      <p:sp>
        <p:nvSpPr>
          <p:cNvPr id="3" name="Content Placeholder 2">
            <a:extLst>
              <a:ext uri="{FF2B5EF4-FFF2-40B4-BE49-F238E27FC236}">
                <a16:creationId xmlns:a16="http://schemas.microsoft.com/office/drawing/2014/main" id="{1B117773-A8F6-F811-773A-87A214F6F3DE}"/>
              </a:ext>
            </a:extLst>
          </p:cNvPr>
          <p:cNvSpPr>
            <a:spLocks noGrp="1"/>
          </p:cNvSpPr>
          <p:nvPr>
            <p:ph idx="1"/>
          </p:nvPr>
        </p:nvSpPr>
        <p:spPr>
          <a:xfrm>
            <a:off x="228600" y="914400"/>
            <a:ext cx="8686800" cy="5105400"/>
          </a:xfrm>
        </p:spPr>
        <p:txBody>
          <a:bodyPr>
            <a:normAutofit fontScale="85000" lnSpcReduction="20000"/>
          </a:bodyPr>
          <a:lstStyle/>
          <a:p>
            <a:pPr>
              <a:lnSpc>
                <a:spcPct val="120000"/>
              </a:lnSpc>
            </a:pPr>
            <a:r>
              <a:rPr lang="en-US" dirty="0"/>
              <a:t>Create a New Work Item Proposal (</a:t>
            </a:r>
            <a:r>
              <a:rPr lang="en-US" dirty="0" err="1"/>
              <a:t>NWIP</a:t>
            </a:r>
            <a:r>
              <a:rPr lang="en-US" dirty="0"/>
              <a:t>) with a project description and dedicated project leader</a:t>
            </a:r>
          </a:p>
          <a:p>
            <a:pPr>
              <a:lnSpc>
                <a:spcPct val="120000"/>
              </a:lnSpc>
            </a:pPr>
            <a:r>
              <a:rPr lang="en-US" dirty="0"/>
              <a:t>Submit </a:t>
            </a:r>
            <a:r>
              <a:rPr lang="en-US" dirty="0" err="1"/>
              <a:t>NWIP</a:t>
            </a:r>
            <a:r>
              <a:rPr lang="en-US" dirty="0"/>
              <a:t> for international ballot requesting support and Subject Matter Experts (SME)</a:t>
            </a:r>
          </a:p>
          <a:p>
            <a:pPr>
              <a:lnSpc>
                <a:spcPct val="120000"/>
              </a:lnSpc>
            </a:pPr>
            <a:r>
              <a:rPr lang="en-US" dirty="0"/>
              <a:t>Obtain support from at least five National Standards Bodies (</a:t>
            </a:r>
            <a:r>
              <a:rPr lang="en-US" dirty="0" err="1"/>
              <a:t>NSB</a:t>
            </a:r>
            <a:r>
              <a:rPr lang="en-US" dirty="0"/>
              <a:t>) i.e. countries</a:t>
            </a:r>
          </a:p>
          <a:p>
            <a:pPr>
              <a:lnSpc>
                <a:spcPct val="120000"/>
              </a:lnSpc>
            </a:pPr>
            <a:r>
              <a:rPr lang="en-US" dirty="0"/>
              <a:t>Create a Committee Draft (CD) in a series of meetings</a:t>
            </a:r>
          </a:p>
          <a:p>
            <a:pPr>
              <a:lnSpc>
                <a:spcPct val="120000"/>
              </a:lnSpc>
            </a:pPr>
            <a:r>
              <a:rPr lang="en-US" dirty="0"/>
              <a:t>Submit the CD for AG review and then </a:t>
            </a:r>
            <a:r>
              <a:rPr lang="en-US" dirty="0" err="1"/>
              <a:t>NSB</a:t>
            </a:r>
            <a:r>
              <a:rPr lang="en-US" dirty="0"/>
              <a:t> vote</a:t>
            </a:r>
          </a:p>
          <a:p>
            <a:pPr>
              <a:lnSpc>
                <a:spcPct val="120000"/>
              </a:lnSpc>
            </a:pPr>
            <a:r>
              <a:rPr lang="en-US" dirty="0"/>
              <a:t>Resolve </a:t>
            </a:r>
            <a:r>
              <a:rPr lang="en-US" dirty="0" err="1"/>
              <a:t>NSB</a:t>
            </a:r>
            <a:r>
              <a:rPr lang="en-US" dirty="0"/>
              <a:t> comments in a series of meetings</a:t>
            </a:r>
          </a:p>
          <a:p>
            <a:pPr>
              <a:lnSpc>
                <a:spcPct val="120000"/>
              </a:lnSpc>
            </a:pPr>
            <a:r>
              <a:rPr lang="en-US" dirty="0"/>
              <a:t>Submit Draft Internation Standard (DIS) for </a:t>
            </a:r>
            <a:r>
              <a:rPr lang="en-US" dirty="0" err="1"/>
              <a:t>NSB</a:t>
            </a:r>
            <a:r>
              <a:rPr lang="en-US" dirty="0"/>
              <a:t> vote</a:t>
            </a:r>
          </a:p>
          <a:p>
            <a:pPr>
              <a:lnSpc>
                <a:spcPct val="120000"/>
              </a:lnSpc>
            </a:pPr>
            <a:r>
              <a:rPr lang="en-US" dirty="0"/>
              <a:t>Resolve any remaining comments</a:t>
            </a:r>
          </a:p>
          <a:p>
            <a:pPr>
              <a:lnSpc>
                <a:spcPct val="120000"/>
              </a:lnSpc>
            </a:pPr>
            <a:r>
              <a:rPr lang="en-US" dirty="0"/>
              <a:t>Publish final version, hopefully within three years from start</a:t>
            </a:r>
          </a:p>
        </p:txBody>
      </p:sp>
    </p:spTree>
    <p:extLst>
      <p:ext uri="{BB962C8B-B14F-4D97-AF65-F5344CB8AC3E}">
        <p14:creationId xmlns:p14="http://schemas.microsoft.com/office/powerpoint/2010/main" val="7712766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B3EB5F-D429-A28F-4754-52CAB4BE5CF0}"/>
              </a:ext>
            </a:extLst>
          </p:cNvPr>
          <p:cNvSpPr>
            <a:spLocks noGrp="1"/>
          </p:cNvSpPr>
          <p:nvPr>
            <p:ph type="title"/>
          </p:nvPr>
        </p:nvSpPr>
        <p:spPr/>
        <p:txBody>
          <a:bodyPr/>
          <a:lstStyle/>
          <a:p>
            <a:r>
              <a:rPr lang="en-US" dirty="0"/>
              <a:t>Become involved in the process</a:t>
            </a:r>
          </a:p>
        </p:txBody>
      </p:sp>
      <p:sp>
        <p:nvSpPr>
          <p:cNvPr id="3" name="Content Placeholder 2">
            <a:extLst>
              <a:ext uri="{FF2B5EF4-FFF2-40B4-BE49-F238E27FC236}">
                <a16:creationId xmlns:a16="http://schemas.microsoft.com/office/drawing/2014/main" id="{E8C66AEB-8EDE-F020-A325-5DF2B3E6203B}"/>
              </a:ext>
            </a:extLst>
          </p:cNvPr>
          <p:cNvSpPr>
            <a:spLocks noGrp="1"/>
          </p:cNvSpPr>
          <p:nvPr>
            <p:ph idx="1"/>
          </p:nvPr>
        </p:nvSpPr>
        <p:spPr/>
        <p:txBody>
          <a:bodyPr>
            <a:normAutofit/>
          </a:bodyPr>
          <a:lstStyle/>
          <a:p>
            <a:pPr>
              <a:spcBef>
                <a:spcPts val="0"/>
              </a:spcBef>
              <a:spcAft>
                <a:spcPts val="600"/>
              </a:spcAft>
            </a:pPr>
            <a:r>
              <a:rPr lang="en-US" dirty="0"/>
              <a:t>Visit the </a:t>
            </a:r>
            <a:r>
              <a:rPr lang="en-US" dirty="0" err="1">
                <a:hlinkClick r:id="rId2"/>
              </a:rPr>
              <a:t>INCITS</a:t>
            </a:r>
            <a:r>
              <a:rPr lang="en-US" dirty="0">
                <a:hlinkClick r:id="rId2"/>
              </a:rPr>
              <a:t> GIS </a:t>
            </a:r>
            <a:r>
              <a:rPr lang="en-US" dirty="0"/>
              <a:t>website for more information</a:t>
            </a:r>
          </a:p>
          <a:p>
            <a:pPr>
              <a:spcBef>
                <a:spcPts val="0"/>
              </a:spcBef>
              <a:spcAft>
                <a:spcPts val="600"/>
              </a:spcAft>
            </a:pPr>
            <a:r>
              <a:rPr lang="en-US" dirty="0"/>
              <a:t>Visit the </a:t>
            </a:r>
            <a:r>
              <a:rPr lang="en-US" dirty="0">
                <a:hlinkClick r:id="rId3"/>
              </a:rPr>
              <a:t>ISO TC 211 </a:t>
            </a:r>
            <a:r>
              <a:rPr lang="en-US" dirty="0"/>
              <a:t>website for more information</a:t>
            </a:r>
          </a:p>
          <a:p>
            <a:pPr>
              <a:spcBef>
                <a:spcPts val="0"/>
              </a:spcBef>
              <a:spcAft>
                <a:spcPts val="600"/>
              </a:spcAft>
            </a:pPr>
            <a:r>
              <a:rPr lang="en-US" dirty="0">
                <a:hlinkClick r:id="rId4"/>
              </a:rPr>
              <a:t>Support ANSI </a:t>
            </a:r>
            <a:r>
              <a:rPr lang="en-US" dirty="0"/>
              <a:t>with your purchase of the standards</a:t>
            </a:r>
          </a:p>
          <a:p>
            <a:pPr>
              <a:spcBef>
                <a:spcPts val="0"/>
              </a:spcBef>
              <a:spcAft>
                <a:spcPts val="600"/>
              </a:spcAft>
            </a:pPr>
            <a:r>
              <a:rPr lang="en-US" dirty="0"/>
              <a:t>Contact the </a:t>
            </a:r>
            <a:r>
              <a:rPr lang="en-US" dirty="0" err="1"/>
              <a:t>INCITS</a:t>
            </a:r>
            <a:r>
              <a:rPr lang="en-US" dirty="0"/>
              <a:t> GIS representative in your organization</a:t>
            </a:r>
          </a:p>
          <a:p>
            <a:pPr>
              <a:spcBef>
                <a:spcPts val="0"/>
              </a:spcBef>
              <a:spcAft>
                <a:spcPts val="600"/>
              </a:spcAft>
            </a:pPr>
            <a:r>
              <a:rPr lang="en-US" dirty="0">
                <a:hlinkClick r:id="rId5"/>
              </a:rPr>
              <a:t>Investigate becoming a member</a:t>
            </a:r>
            <a:r>
              <a:rPr lang="en-US" dirty="0"/>
              <a:t> in </a:t>
            </a:r>
            <a:r>
              <a:rPr lang="en-US" dirty="0" err="1"/>
              <a:t>INCITS</a:t>
            </a:r>
            <a:endParaRPr lang="en-US" dirty="0"/>
          </a:p>
          <a:p>
            <a:pPr>
              <a:spcBef>
                <a:spcPts val="0"/>
              </a:spcBef>
              <a:spcAft>
                <a:spcPts val="600"/>
              </a:spcAft>
            </a:pPr>
            <a:endParaRPr lang="en-US" dirty="0"/>
          </a:p>
          <a:p>
            <a:pPr>
              <a:spcBef>
                <a:spcPts val="0"/>
              </a:spcBef>
              <a:spcAft>
                <a:spcPts val="600"/>
              </a:spcAft>
            </a:pPr>
            <a:r>
              <a:rPr lang="en-US" dirty="0"/>
              <a:t>Contact the </a:t>
            </a:r>
            <a:r>
              <a:rPr lang="en-US" dirty="0" err="1"/>
              <a:t>INCITS</a:t>
            </a:r>
            <a:r>
              <a:rPr lang="en-US" dirty="0"/>
              <a:t> GIS Chair - Currently: </a:t>
            </a:r>
            <a:r>
              <a:rPr lang="en-US" dirty="0" err="1">
                <a:hlinkClick r:id="rId6"/>
              </a:rPr>
              <a:t>david@geostandards.org</a:t>
            </a:r>
            <a:endParaRPr lang="en-US" dirty="0"/>
          </a:p>
          <a:p>
            <a:pPr>
              <a:spcBef>
                <a:spcPts val="0"/>
              </a:spcBef>
              <a:spcAft>
                <a:spcPts val="600"/>
              </a:spcAft>
            </a:pPr>
            <a:endParaRPr lang="en-US" dirty="0"/>
          </a:p>
        </p:txBody>
      </p:sp>
    </p:spTree>
    <p:extLst>
      <p:ext uri="{BB962C8B-B14F-4D97-AF65-F5344CB8AC3E}">
        <p14:creationId xmlns:p14="http://schemas.microsoft.com/office/powerpoint/2010/main" val="392292823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0DC57A-E984-AACF-3101-A1CCC339E13F}"/>
              </a:ext>
            </a:extLst>
          </p:cNvPr>
          <p:cNvSpPr>
            <a:spLocks noGrp="1"/>
          </p:cNvSpPr>
          <p:nvPr>
            <p:ph type="title"/>
          </p:nvPr>
        </p:nvSpPr>
        <p:spPr/>
        <p:txBody>
          <a:bodyPr/>
          <a:lstStyle/>
          <a:p>
            <a:r>
              <a:rPr lang="en-US" dirty="0"/>
              <a:t>Conclusion</a:t>
            </a:r>
          </a:p>
        </p:txBody>
      </p:sp>
      <p:sp>
        <p:nvSpPr>
          <p:cNvPr id="3" name="Content Placeholder 2">
            <a:extLst>
              <a:ext uri="{FF2B5EF4-FFF2-40B4-BE49-F238E27FC236}">
                <a16:creationId xmlns:a16="http://schemas.microsoft.com/office/drawing/2014/main" id="{5D23D288-8004-A59E-D336-0AC7AB0B1561}"/>
              </a:ext>
            </a:extLst>
          </p:cNvPr>
          <p:cNvSpPr>
            <a:spLocks noGrp="1"/>
          </p:cNvSpPr>
          <p:nvPr>
            <p:ph idx="1"/>
          </p:nvPr>
        </p:nvSpPr>
        <p:spPr>
          <a:xfrm>
            <a:off x="228600" y="914400"/>
            <a:ext cx="8686800" cy="5429250"/>
          </a:xfrm>
        </p:spPr>
        <p:txBody>
          <a:bodyPr>
            <a:normAutofit fontScale="92500"/>
          </a:bodyPr>
          <a:lstStyle/>
          <a:p>
            <a:pPr marL="0" indent="0" algn="ctr">
              <a:lnSpc>
                <a:spcPct val="110000"/>
              </a:lnSpc>
              <a:spcBef>
                <a:spcPts val="0"/>
              </a:spcBef>
              <a:spcAft>
                <a:spcPts val="600"/>
              </a:spcAft>
              <a:buNone/>
            </a:pPr>
            <a:r>
              <a:rPr lang="en-US" u="sng" dirty="0"/>
              <a:t>Join the Fray!</a:t>
            </a:r>
          </a:p>
          <a:p>
            <a:pPr>
              <a:lnSpc>
                <a:spcPct val="110000"/>
              </a:lnSpc>
              <a:spcBef>
                <a:spcPts val="0"/>
              </a:spcBef>
              <a:spcAft>
                <a:spcPts val="600"/>
              </a:spcAft>
            </a:pPr>
            <a:r>
              <a:rPr lang="en-US" dirty="0"/>
              <a:t>Fine tune the trajectory of global technology innovation</a:t>
            </a:r>
          </a:p>
          <a:p>
            <a:pPr>
              <a:lnSpc>
                <a:spcPct val="110000"/>
              </a:lnSpc>
              <a:spcBef>
                <a:spcPts val="0"/>
              </a:spcBef>
              <a:spcAft>
                <a:spcPts val="600"/>
              </a:spcAft>
            </a:pPr>
            <a:r>
              <a:rPr lang="en-US" dirty="0"/>
              <a:t>Represent the United States on multiple fronts</a:t>
            </a:r>
          </a:p>
          <a:p>
            <a:pPr>
              <a:lnSpc>
                <a:spcPct val="110000"/>
              </a:lnSpc>
              <a:spcBef>
                <a:spcPts val="0"/>
              </a:spcBef>
              <a:spcAft>
                <a:spcPts val="600"/>
              </a:spcAft>
            </a:pPr>
            <a:r>
              <a:rPr lang="en-US" dirty="0"/>
              <a:t>Interact with top experts in a variety of disciplines</a:t>
            </a:r>
          </a:p>
          <a:p>
            <a:pPr>
              <a:lnSpc>
                <a:spcPct val="110000"/>
              </a:lnSpc>
              <a:spcBef>
                <a:spcPts val="0"/>
              </a:spcBef>
              <a:spcAft>
                <a:spcPts val="600"/>
              </a:spcAft>
            </a:pPr>
            <a:r>
              <a:rPr lang="en-US" dirty="0"/>
              <a:t>Develop national and international diplomacy skills</a:t>
            </a:r>
          </a:p>
          <a:p>
            <a:pPr>
              <a:lnSpc>
                <a:spcPct val="110000"/>
              </a:lnSpc>
              <a:spcBef>
                <a:spcPts val="0"/>
              </a:spcBef>
              <a:spcAft>
                <a:spcPts val="600"/>
              </a:spcAft>
            </a:pPr>
            <a:r>
              <a:rPr lang="en-US" dirty="0"/>
              <a:t>Participate via virtual or face-to-face options</a:t>
            </a:r>
          </a:p>
          <a:p>
            <a:pPr>
              <a:lnSpc>
                <a:spcPct val="110000"/>
              </a:lnSpc>
              <a:spcBef>
                <a:spcPts val="0"/>
              </a:spcBef>
              <a:spcAft>
                <a:spcPts val="600"/>
              </a:spcAft>
            </a:pPr>
            <a:r>
              <a:rPr lang="en-US" dirty="0"/>
              <a:t>Propel the US Standards Strategy</a:t>
            </a:r>
          </a:p>
          <a:p>
            <a:pPr>
              <a:lnSpc>
                <a:spcPct val="110000"/>
              </a:lnSpc>
              <a:spcBef>
                <a:spcPts val="0"/>
              </a:spcBef>
              <a:spcAft>
                <a:spcPts val="600"/>
              </a:spcAft>
            </a:pPr>
            <a:r>
              <a:rPr lang="en-US" dirty="0"/>
              <a:t>Stay current with monthly news updates</a:t>
            </a:r>
          </a:p>
          <a:p>
            <a:pPr>
              <a:lnSpc>
                <a:spcPct val="110000"/>
              </a:lnSpc>
              <a:spcBef>
                <a:spcPts val="0"/>
              </a:spcBef>
              <a:spcAft>
                <a:spcPts val="600"/>
              </a:spcAft>
            </a:pPr>
            <a:r>
              <a:rPr lang="en-US" dirty="0"/>
              <a:t>Find your niche and fill it</a:t>
            </a:r>
          </a:p>
          <a:p>
            <a:pPr>
              <a:lnSpc>
                <a:spcPct val="110000"/>
              </a:lnSpc>
              <a:spcBef>
                <a:spcPts val="0"/>
              </a:spcBef>
              <a:spcAft>
                <a:spcPts val="600"/>
              </a:spcAft>
            </a:pPr>
            <a:r>
              <a:rPr lang="en-US" dirty="0"/>
              <a:t>Earn your sense of pride in those accomplishments</a:t>
            </a:r>
          </a:p>
          <a:p>
            <a:pPr>
              <a:lnSpc>
                <a:spcPct val="110000"/>
              </a:lnSpc>
              <a:spcBef>
                <a:spcPts val="0"/>
              </a:spcBef>
              <a:spcAft>
                <a:spcPts val="600"/>
              </a:spcAft>
            </a:pPr>
            <a:endParaRPr lang="en-US" dirty="0"/>
          </a:p>
          <a:p>
            <a:pPr>
              <a:lnSpc>
                <a:spcPct val="110000"/>
              </a:lnSpc>
              <a:spcBef>
                <a:spcPts val="0"/>
              </a:spcBef>
              <a:spcAft>
                <a:spcPts val="600"/>
              </a:spcAft>
            </a:pPr>
            <a:endParaRPr lang="en-US" dirty="0"/>
          </a:p>
        </p:txBody>
      </p:sp>
    </p:spTree>
    <p:extLst>
      <p:ext uri="{BB962C8B-B14F-4D97-AF65-F5344CB8AC3E}">
        <p14:creationId xmlns:p14="http://schemas.microsoft.com/office/powerpoint/2010/main" val="50541039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572982-FA2B-46CA-9020-424661E10733}"/>
              </a:ext>
            </a:extLst>
          </p:cNvPr>
          <p:cNvSpPr>
            <a:spLocks noGrp="1"/>
          </p:cNvSpPr>
          <p:nvPr>
            <p:ph type="ctrTitle"/>
          </p:nvPr>
        </p:nvSpPr>
        <p:spPr/>
        <p:txBody>
          <a:bodyPr/>
          <a:lstStyle/>
          <a:p>
            <a:r>
              <a:rPr lang="en-US" dirty="0"/>
              <a:t>Thank You</a:t>
            </a:r>
          </a:p>
        </p:txBody>
      </p:sp>
    </p:spTree>
    <p:extLst>
      <p:ext uri="{BB962C8B-B14F-4D97-AF65-F5344CB8AC3E}">
        <p14:creationId xmlns:p14="http://schemas.microsoft.com/office/powerpoint/2010/main" val="333917987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8F4D1A-7F50-40B6-B702-4386FC21910E}"/>
              </a:ext>
            </a:extLst>
          </p:cNvPr>
          <p:cNvSpPr>
            <a:spLocks noGrp="1"/>
          </p:cNvSpPr>
          <p:nvPr>
            <p:ph type="title"/>
          </p:nvPr>
        </p:nvSpPr>
        <p:spPr/>
        <p:txBody>
          <a:bodyPr/>
          <a:lstStyle/>
          <a:p>
            <a:r>
              <a:rPr lang="en-US" altLang="en-US" sz="3200" dirty="0"/>
              <a:t>About </a:t>
            </a:r>
            <a:r>
              <a:rPr lang="en-US" altLang="en-US" sz="3200" dirty="0" err="1"/>
              <a:t>INCITS</a:t>
            </a:r>
            <a:endParaRPr lang="en-US" dirty="0"/>
          </a:p>
        </p:txBody>
      </p:sp>
      <p:sp>
        <p:nvSpPr>
          <p:cNvPr id="3" name="Content Placeholder 2">
            <a:extLst>
              <a:ext uri="{FF2B5EF4-FFF2-40B4-BE49-F238E27FC236}">
                <a16:creationId xmlns:a16="http://schemas.microsoft.com/office/drawing/2014/main" id="{AC1881F1-B4F4-4DE5-976F-77705FE10202}"/>
              </a:ext>
            </a:extLst>
          </p:cNvPr>
          <p:cNvSpPr>
            <a:spLocks noGrp="1"/>
          </p:cNvSpPr>
          <p:nvPr>
            <p:ph idx="1"/>
          </p:nvPr>
        </p:nvSpPr>
        <p:spPr/>
        <p:txBody>
          <a:bodyPr>
            <a:normAutofit/>
          </a:bodyPr>
          <a:lstStyle/>
          <a:p>
            <a:pPr marL="0" eaLnBrk="1" hangingPunct="1">
              <a:lnSpc>
                <a:spcPct val="150000"/>
              </a:lnSpc>
              <a:spcBef>
                <a:spcPts val="1200"/>
              </a:spcBef>
              <a:buFontTx/>
              <a:buNone/>
            </a:pPr>
            <a:r>
              <a:rPr lang="en-US" altLang="en-US" sz="1600" dirty="0">
                <a:solidFill>
                  <a:schemeClr val="tx1"/>
                </a:solidFill>
              </a:rPr>
              <a:t>The InterNational Committee for Information Technology Standards (INCITS) is the forum of choice for many developers, producers, and users for the creation and maintenance of formal </a:t>
            </a:r>
            <a:r>
              <a:rPr lang="en-US" altLang="en-US" sz="1600" i="1" dirty="0">
                <a:solidFill>
                  <a:schemeClr val="tx1"/>
                </a:solidFill>
              </a:rPr>
              <a:t>de jure</a:t>
            </a:r>
            <a:r>
              <a:rPr lang="en-US" altLang="en-US" sz="1600" dirty="0">
                <a:solidFill>
                  <a:schemeClr val="tx1"/>
                </a:solidFill>
              </a:rPr>
              <a:t> ICT standards.</a:t>
            </a:r>
          </a:p>
          <a:p>
            <a:pPr marL="0" eaLnBrk="1" hangingPunct="1">
              <a:lnSpc>
                <a:spcPct val="150000"/>
              </a:lnSpc>
              <a:spcBef>
                <a:spcPts val="1200"/>
              </a:spcBef>
              <a:buFontTx/>
              <a:buNone/>
            </a:pPr>
            <a:r>
              <a:rPr lang="en-US" altLang="en-US" sz="1600" dirty="0">
                <a:solidFill>
                  <a:schemeClr val="tx1"/>
                </a:solidFill>
              </a:rPr>
              <a:t>Standards development is fair, efficient, and legally sound.  The INCITS process protects the intellectual property rights of members, prevents antitrust violations, and ensures that every voice counts, with a quick pace to match the market.</a:t>
            </a:r>
          </a:p>
          <a:p>
            <a:pPr marL="0" indent="0">
              <a:lnSpc>
                <a:spcPct val="150000"/>
              </a:lnSpc>
              <a:spcBef>
                <a:spcPts val="1200"/>
              </a:spcBef>
              <a:buNone/>
            </a:pPr>
            <a:r>
              <a:rPr lang="en-US" altLang="en-US" sz="1600" dirty="0">
                <a:solidFill>
                  <a:schemeClr val="tx1"/>
                </a:solidFill>
              </a:rPr>
              <a:t>INCITS was founded as Accredited Standards Committee X3 in 1961.  In 1996, X3 became INCITS. INCITS procedures are accredited by, and operate under the rules approved by, the American National Standards Institute (ANSI). These rules are designed to ensure that voluntary standards are developed by the consensus of directly and materially affected interests. Member organizations create the future with their participation.</a:t>
            </a:r>
          </a:p>
          <a:p>
            <a:pPr marL="0" indent="0" eaLnBrk="1" hangingPunct="1">
              <a:lnSpc>
                <a:spcPct val="150000"/>
              </a:lnSpc>
              <a:spcBef>
                <a:spcPts val="1200"/>
              </a:spcBef>
              <a:buNone/>
            </a:pPr>
            <a:endParaRPr lang="en-US" altLang="en-US" sz="1600" dirty="0">
              <a:solidFill>
                <a:schemeClr val="tx1"/>
              </a:solidFill>
            </a:endParaRPr>
          </a:p>
          <a:p>
            <a:pPr eaLnBrk="1" hangingPunct="1">
              <a:lnSpc>
                <a:spcPct val="150000"/>
              </a:lnSpc>
              <a:spcBef>
                <a:spcPts val="1200"/>
              </a:spcBef>
              <a:buFontTx/>
              <a:buNone/>
            </a:pPr>
            <a:endParaRPr lang="en-US" altLang="en-US" sz="1600" dirty="0">
              <a:solidFill>
                <a:schemeClr val="tx1"/>
              </a:solidFill>
            </a:endParaRPr>
          </a:p>
        </p:txBody>
      </p:sp>
    </p:spTree>
    <p:extLst>
      <p:ext uri="{BB962C8B-B14F-4D97-AF65-F5344CB8AC3E}">
        <p14:creationId xmlns:p14="http://schemas.microsoft.com/office/powerpoint/2010/main" val="173373230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F158BC-A13E-4A39-8D8B-D1EBA66ACB7A}"/>
              </a:ext>
            </a:extLst>
          </p:cNvPr>
          <p:cNvSpPr>
            <a:spLocks noGrp="1"/>
          </p:cNvSpPr>
          <p:nvPr>
            <p:ph type="title"/>
          </p:nvPr>
        </p:nvSpPr>
        <p:spPr/>
        <p:txBody>
          <a:bodyPr/>
          <a:lstStyle/>
          <a:p>
            <a:r>
              <a:rPr lang="en-US" altLang="en-US" dirty="0"/>
              <a:t>About </a:t>
            </a:r>
            <a:r>
              <a:rPr lang="en-US" altLang="en-US" dirty="0" err="1"/>
              <a:t>INCITS</a:t>
            </a:r>
            <a:r>
              <a:rPr lang="en-US" altLang="en-US" dirty="0"/>
              <a:t> Summary</a:t>
            </a:r>
            <a:endParaRPr lang="en-US" dirty="0"/>
          </a:p>
        </p:txBody>
      </p:sp>
      <p:sp>
        <p:nvSpPr>
          <p:cNvPr id="3" name="Content Placeholder 2">
            <a:extLst>
              <a:ext uri="{FF2B5EF4-FFF2-40B4-BE49-F238E27FC236}">
                <a16:creationId xmlns:a16="http://schemas.microsoft.com/office/drawing/2014/main" id="{9B9853D0-235D-49B8-A4EE-D8DAACBF741D}"/>
              </a:ext>
            </a:extLst>
          </p:cNvPr>
          <p:cNvSpPr>
            <a:spLocks noGrp="1"/>
          </p:cNvSpPr>
          <p:nvPr>
            <p:ph idx="1"/>
          </p:nvPr>
        </p:nvSpPr>
        <p:spPr/>
        <p:txBody>
          <a:bodyPr>
            <a:normAutofit/>
          </a:bodyPr>
          <a:lstStyle/>
          <a:p>
            <a:pPr marL="0" indent="0">
              <a:lnSpc>
                <a:spcPct val="150000"/>
              </a:lnSpc>
              <a:spcBef>
                <a:spcPts val="1200"/>
              </a:spcBef>
              <a:buNone/>
            </a:pPr>
            <a:r>
              <a:rPr lang="en-US" sz="1600" dirty="0"/>
              <a:t>INCITS -- the </a:t>
            </a:r>
            <a:r>
              <a:rPr lang="en-US" sz="1600" dirty="0" err="1"/>
              <a:t>InterNational</a:t>
            </a:r>
            <a:r>
              <a:rPr lang="en-US" sz="1600" dirty="0"/>
              <a:t> Committee for Information Technology Standards -- is the </a:t>
            </a:r>
            <a:r>
              <a:rPr lang="en-US" sz="1600" b="1" dirty="0"/>
              <a:t>central U.S. forum </a:t>
            </a:r>
            <a:r>
              <a:rPr lang="en-US" sz="1600" dirty="0"/>
              <a:t>dedicated to creating innovation through technology standards.  </a:t>
            </a:r>
          </a:p>
          <a:p>
            <a:pPr marL="0" indent="0">
              <a:lnSpc>
                <a:spcPct val="150000"/>
              </a:lnSpc>
              <a:spcBef>
                <a:spcPts val="1200"/>
              </a:spcBef>
              <a:buNone/>
            </a:pPr>
            <a:r>
              <a:rPr lang="en-US" sz="1600" dirty="0"/>
              <a:t>INCITS </a:t>
            </a:r>
            <a:r>
              <a:rPr lang="en-US" sz="1600" b="1" dirty="0"/>
              <a:t>members combine their expertise </a:t>
            </a:r>
            <a:r>
              <a:rPr lang="en-US" sz="1600" dirty="0"/>
              <a:t>to create the building blocks for globally transformative technologies.  </a:t>
            </a:r>
          </a:p>
          <a:p>
            <a:pPr marL="0" indent="0">
              <a:lnSpc>
                <a:spcPct val="150000"/>
              </a:lnSpc>
              <a:spcBef>
                <a:spcPts val="1200"/>
              </a:spcBef>
              <a:buNone/>
            </a:pPr>
            <a:r>
              <a:rPr lang="en-US" sz="1600" dirty="0"/>
              <a:t>From cloud computing to communications, from transportation to health care technologies, </a:t>
            </a:r>
            <a:r>
              <a:rPr lang="en-US" sz="1600" b="1" dirty="0"/>
              <a:t>INCITS is the place where innovation begins</a:t>
            </a:r>
            <a:r>
              <a:rPr lang="en-US" sz="1600" dirty="0"/>
              <a:t>.  </a:t>
            </a:r>
          </a:p>
          <a:p>
            <a:pPr marL="0" indent="0">
              <a:lnSpc>
                <a:spcPct val="150000"/>
              </a:lnSpc>
              <a:spcBef>
                <a:spcPts val="1200"/>
              </a:spcBef>
              <a:buNone/>
            </a:pPr>
            <a:r>
              <a:rPr lang="en-US" sz="1600" dirty="0"/>
              <a:t>INCITS is accredited by the </a:t>
            </a:r>
            <a:r>
              <a:rPr lang="en-US" sz="1600" b="1" dirty="0"/>
              <a:t>American National Standards Institute </a:t>
            </a:r>
            <a:r>
              <a:rPr lang="en-US" sz="1600" dirty="0"/>
              <a:t>(ANSI) and is affiliated with the Information Technology Industry Council, a global policy advocacy organization that represents U.S. and global innovation companies.</a:t>
            </a:r>
          </a:p>
        </p:txBody>
      </p:sp>
    </p:spTree>
    <p:extLst>
      <p:ext uri="{BB962C8B-B14F-4D97-AF65-F5344CB8AC3E}">
        <p14:creationId xmlns:p14="http://schemas.microsoft.com/office/powerpoint/2010/main" val="108966708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7F5785-FFE9-4A96-8819-08AFB15B49FD}"/>
              </a:ext>
            </a:extLst>
          </p:cNvPr>
          <p:cNvSpPr>
            <a:spLocks noGrp="1"/>
          </p:cNvSpPr>
          <p:nvPr>
            <p:ph type="title"/>
          </p:nvPr>
        </p:nvSpPr>
        <p:spPr/>
        <p:txBody>
          <a:bodyPr/>
          <a:lstStyle/>
          <a:p>
            <a:r>
              <a:rPr lang="en-US" dirty="0" err="1"/>
              <a:t>INCITS</a:t>
            </a:r>
            <a:r>
              <a:rPr lang="en-US" dirty="0"/>
              <a:t> EB Structure</a:t>
            </a:r>
          </a:p>
        </p:txBody>
      </p:sp>
      <p:sp>
        <p:nvSpPr>
          <p:cNvPr id="3" name="Content Placeholder 2">
            <a:extLst>
              <a:ext uri="{FF2B5EF4-FFF2-40B4-BE49-F238E27FC236}">
                <a16:creationId xmlns:a16="http://schemas.microsoft.com/office/drawing/2014/main" id="{F564F52E-2747-408F-91AE-A75B7BB9C76C}"/>
              </a:ext>
            </a:extLst>
          </p:cNvPr>
          <p:cNvSpPr>
            <a:spLocks noGrp="1"/>
          </p:cNvSpPr>
          <p:nvPr>
            <p:ph idx="1"/>
          </p:nvPr>
        </p:nvSpPr>
        <p:spPr>
          <a:xfrm>
            <a:off x="419100" y="1035269"/>
            <a:ext cx="8305800" cy="685800"/>
          </a:xfrm>
        </p:spPr>
        <p:txBody>
          <a:bodyPr>
            <a:noAutofit/>
          </a:bodyPr>
          <a:lstStyle/>
          <a:p>
            <a:pPr marL="0" indent="0">
              <a:lnSpc>
                <a:spcPct val="90000"/>
              </a:lnSpc>
              <a:buClrTx/>
              <a:buNone/>
              <a:defRPr/>
            </a:pPr>
            <a:r>
              <a:rPr lang="en-US" altLang="en-US" sz="2400" dirty="0">
                <a:solidFill>
                  <a:schemeClr val="tx1"/>
                </a:solidFill>
              </a:rPr>
              <a:t>The INCITS Executive Board (EB) is the Consensus Body:</a:t>
            </a:r>
          </a:p>
          <a:p>
            <a:pPr marL="0" indent="0">
              <a:lnSpc>
                <a:spcPct val="90000"/>
              </a:lnSpc>
              <a:buClrTx/>
              <a:buNone/>
              <a:defRPr/>
            </a:pPr>
            <a:endParaRPr lang="en-US" altLang="en-US" sz="2400" dirty="0">
              <a:solidFill>
                <a:schemeClr val="tx1"/>
              </a:solidFill>
            </a:endParaRPr>
          </a:p>
          <a:p>
            <a:pPr marL="0" indent="0">
              <a:buNone/>
            </a:pPr>
            <a:endParaRPr lang="en-US" sz="2400" dirty="0"/>
          </a:p>
        </p:txBody>
      </p:sp>
      <p:sp>
        <p:nvSpPr>
          <p:cNvPr id="8" name="TextBox 7">
            <a:extLst>
              <a:ext uri="{FF2B5EF4-FFF2-40B4-BE49-F238E27FC236}">
                <a16:creationId xmlns:a16="http://schemas.microsoft.com/office/drawing/2014/main" id="{02FED103-BAF8-4239-8761-2669B7FD19F2}"/>
              </a:ext>
              <a:ext uri="{C183D7F6-B498-43B3-948B-1728B52AA6E4}">
                <adec:decorative xmlns:adec="http://schemas.microsoft.com/office/drawing/2017/decorative" val="1"/>
              </a:ext>
            </a:extLst>
          </p:cNvPr>
          <p:cNvSpPr txBox="1"/>
          <p:nvPr/>
        </p:nvSpPr>
        <p:spPr>
          <a:xfrm>
            <a:off x="419100" y="1752600"/>
            <a:ext cx="8305800" cy="3804247"/>
          </a:xfrm>
          <a:prstGeom prst="rect">
            <a:avLst/>
          </a:prstGeom>
          <a:noFill/>
        </p:spPr>
        <p:txBody>
          <a:bodyPr wrap="square" rtlCol="0">
            <a:spAutoFit/>
          </a:bodyPr>
          <a:lstStyle/>
          <a:p>
            <a:pPr marL="228600" lvl="1" indent="-228600">
              <a:lnSpc>
                <a:spcPct val="150000"/>
              </a:lnSpc>
              <a:spcBef>
                <a:spcPts val="600"/>
              </a:spcBef>
              <a:buClr>
                <a:srgbClr val="C00000"/>
              </a:buClr>
              <a:buFont typeface="Wingdings" panose="05000000000000000000" pitchFamily="2" charset="2"/>
              <a:buChar char="§"/>
              <a:defRPr/>
            </a:pPr>
            <a:r>
              <a:rPr lang="en-US" altLang="en-US" sz="1600" dirty="0">
                <a:solidFill>
                  <a:srgbClr val="231F20">
                    <a:lumMod val="75000"/>
                    <a:lumOff val="25000"/>
                  </a:srgbClr>
                </a:solidFill>
                <a:latin typeface="Arial" panose="020B0604020202020204" pitchFamily="34" charset="0"/>
                <a:cs typeface="Arial" panose="020B0604020202020204" pitchFamily="34" charset="0"/>
              </a:rPr>
              <a:t>Responsible for </a:t>
            </a:r>
            <a:r>
              <a:rPr lang="en-US" altLang="en-US" sz="1600" b="1" dirty="0">
                <a:solidFill>
                  <a:srgbClr val="231F20">
                    <a:lumMod val="75000"/>
                    <a:lumOff val="25000"/>
                  </a:srgbClr>
                </a:solidFill>
                <a:latin typeface="Arial" panose="020B0604020202020204" pitchFamily="34" charset="0"/>
                <a:cs typeface="Arial" panose="020B0604020202020204" pitchFamily="34" charset="0"/>
              </a:rPr>
              <a:t>all standards </a:t>
            </a:r>
            <a:r>
              <a:rPr lang="en-US" altLang="en-US" sz="1600" dirty="0">
                <a:solidFill>
                  <a:srgbClr val="231F20">
                    <a:lumMod val="75000"/>
                    <a:lumOff val="25000"/>
                  </a:srgbClr>
                </a:solidFill>
                <a:latin typeface="Arial" panose="020B0604020202020204" pitchFamily="34" charset="0"/>
                <a:cs typeface="Arial" panose="020B0604020202020204" pitchFamily="34" charset="0"/>
              </a:rPr>
              <a:t>developed and approved by INCITS.</a:t>
            </a:r>
          </a:p>
          <a:p>
            <a:pPr marL="228600" lvl="1" indent="-228600">
              <a:lnSpc>
                <a:spcPct val="150000"/>
              </a:lnSpc>
              <a:spcBef>
                <a:spcPts val="600"/>
              </a:spcBef>
              <a:buClr>
                <a:srgbClr val="C00000"/>
              </a:buClr>
              <a:buFont typeface="Wingdings" panose="05000000000000000000" pitchFamily="2" charset="2"/>
              <a:buChar char="§"/>
              <a:defRPr/>
            </a:pPr>
            <a:r>
              <a:rPr lang="en-US" altLang="en-US" sz="1600" dirty="0">
                <a:solidFill>
                  <a:srgbClr val="231F20">
                    <a:lumMod val="75000"/>
                    <a:lumOff val="25000"/>
                  </a:srgbClr>
                </a:solidFill>
                <a:latin typeface="Arial" panose="020B0604020202020204" pitchFamily="34" charset="0"/>
                <a:cs typeface="Arial" panose="020B0604020202020204" pitchFamily="34" charset="0"/>
              </a:rPr>
              <a:t>Responsible for </a:t>
            </a:r>
            <a:r>
              <a:rPr lang="en-US" altLang="en-US" sz="1600" b="1" dirty="0">
                <a:solidFill>
                  <a:srgbClr val="231F20">
                    <a:lumMod val="75000"/>
                    <a:lumOff val="25000"/>
                  </a:srgbClr>
                </a:solidFill>
                <a:latin typeface="Arial" panose="020B0604020202020204" pitchFamily="34" charset="0"/>
                <a:cs typeface="Arial" panose="020B0604020202020204" pitchFamily="34" charset="0"/>
              </a:rPr>
              <a:t>advancing the interests </a:t>
            </a:r>
            <a:r>
              <a:rPr lang="en-US" altLang="en-US" sz="1600" dirty="0">
                <a:solidFill>
                  <a:srgbClr val="231F20">
                    <a:lumMod val="75000"/>
                    <a:lumOff val="25000"/>
                  </a:srgbClr>
                </a:solidFill>
                <a:latin typeface="Arial" panose="020B0604020202020204" pitchFamily="34" charset="0"/>
                <a:cs typeface="Arial" panose="020B0604020202020204" pitchFamily="34" charset="0"/>
              </a:rPr>
              <a:t>of the ICT sector.</a:t>
            </a:r>
          </a:p>
          <a:p>
            <a:pPr marL="228600" lvl="1" indent="-228600">
              <a:lnSpc>
                <a:spcPct val="150000"/>
              </a:lnSpc>
              <a:spcBef>
                <a:spcPts val="600"/>
              </a:spcBef>
              <a:buClr>
                <a:srgbClr val="C00000"/>
              </a:buClr>
              <a:buFont typeface="Wingdings" panose="05000000000000000000" pitchFamily="2" charset="2"/>
              <a:buChar char="§"/>
              <a:defRPr/>
            </a:pPr>
            <a:r>
              <a:rPr lang="en-US" sz="1600" dirty="0">
                <a:solidFill>
                  <a:srgbClr val="231F20">
                    <a:lumMod val="75000"/>
                    <a:lumOff val="25000"/>
                  </a:srgbClr>
                </a:solidFill>
                <a:latin typeface="Arial" panose="020B0604020202020204" pitchFamily="34" charset="0"/>
                <a:cs typeface="Arial" panose="020B0604020202020204" pitchFamily="34" charset="0"/>
              </a:rPr>
              <a:t>Delegates INCITS/TCs to serve as </a:t>
            </a:r>
            <a:r>
              <a:rPr lang="en-US" sz="1600" b="1" dirty="0">
                <a:solidFill>
                  <a:srgbClr val="231F20">
                    <a:lumMod val="75000"/>
                    <a:lumOff val="25000"/>
                  </a:srgbClr>
                </a:solidFill>
                <a:latin typeface="Arial" panose="020B0604020202020204" pitchFamily="34" charset="0"/>
                <a:cs typeface="Arial" panose="020B0604020202020204" pitchFamily="34" charset="0"/>
              </a:rPr>
              <a:t>U.S</a:t>
            </a:r>
            <a:r>
              <a:rPr lang="en-US" sz="1600" dirty="0">
                <a:solidFill>
                  <a:srgbClr val="231F20">
                    <a:lumMod val="75000"/>
                    <a:lumOff val="25000"/>
                  </a:srgbClr>
                </a:solidFill>
                <a:latin typeface="Arial" panose="020B0604020202020204" pitchFamily="34" charset="0"/>
                <a:cs typeface="Arial" panose="020B0604020202020204" pitchFamily="34" charset="0"/>
              </a:rPr>
              <a:t>. </a:t>
            </a:r>
            <a:r>
              <a:rPr lang="en-US" sz="1600" b="1" dirty="0">
                <a:solidFill>
                  <a:srgbClr val="231F20">
                    <a:lumMod val="75000"/>
                    <a:lumOff val="25000"/>
                  </a:srgbClr>
                </a:solidFill>
                <a:latin typeface="Arial" panose="020B0604020202020204" pitchFamily="34" charset="0"/>
                <a:cs typeface="Arial" panose="020B0604020202020204" pitchFamily="34" charset="0"/>
              </a:rPr>
              <a:t>Technical Advisory Group (TAG) to Joint Technical Committee (</a:t>
            </a:r>
            <a:r>
              <a:rPr lang="en-US" sz="1600" b="1" dirty="0" err="1">
                <a:solidFill>
                  <a:srgbClr val="231F20">
                    <a:lumMod val="75000"/>
                    <a:lumOff val="25000"/>
                  </a:srgbClr>
                </a:solidFill>
                <a:latin typeface="Arial" panose="020B0604020202020204" pitchFamily="34" charset="0"/>
                <a:cs typeface="Arial" panose="020B0604020202020204" pitchFamily="34" charset="0"/>
              </a:rPr>
              <a:t>JTC</a:t>
            </a:r>
            <a:r>
              <a:rPr lang="en-US" sz="1600" b="1" dirty="0">
                <a:solidFill>
                  <a:srgbClr val="231F20">
                    <a:lumMod val="75000"/>
                    <a:lumOff val="25000"/>
                  </a:srgbClr>
                </a:solidFill>
                <a:latin typeface="Arial" panose="020B0604020202020204" pitchFamily="34" charset="0"/>
                <a:cs typeface="Arial" panose="020B0604020202020204" pitchFamily="34" charset="0"/>
              </a:rPr>
              <a:t>) 1 Subcommittees </a:t>
            </a:r>
            <a:r>
              <a:rPr lang="en-US" sz="1600" dirty="0">
                <a:solidFill>
                  <a:srgbClr val="231F20">
                    <a:lumMod val="75000"/>
                    <a:lumOff val="25000"/>
                  </a:srgbClr>
                </a:solidFill>
                <a:latin typeface="Arial" panose="020B0604020202020204" pitchFamily="34" charset="0"/>
                <a:cs typeface="Arial" panose="020B0604020202020204" pitchFamily="34" charset="0"/>
              </a:rPr>
              <a:t>and ISO Technical Committees (TC) for the development of U.S. positions.</a:t>
            </a:r>
            <a:endParaRPr lang="en-US" altLang="en-US" sz="1600" dirty="0">
              <a:solidFill>
                <a:srgbClr val="231F20">
                  <a:lumMod val="75000"/>
                  <a:lumOff val="25000"/>
                </a:srgbClr>
              </a:solidFill>
              <a:latin typeface="Arial" panose="020B0604020202020204" pitchFamily="34" charset="0"/>
              <a:cs typeface="Arial" panose="020B0604020202020204" pitchFamily="34" charset="0"/>
            </a:endParaRPr>
          </a:p>
          <a:p>
            <a:pPr marL="228600" lvl="1" indent="-228600">
              <a:lnSpc>
                <a:spcPct val="150000"/>
              </a:lnSpc>
              <a:spcBef>
                <a:spcPts val="600"/>
              </a:spcBef>
              <a:buClr>
                <a:srgbClr val="C00000"/>
              </a:buClr>
              <a:buFont typeface="Wingdings" panose="05000000000000000000" pitchFamily="2" charset="2"/>
              <a:buChar char="§"/>
              <a:defRPr/>
            </a:pPr>
            <a:r>
              <a:rPr lang="en-US" altLang="en-US" sz="1600" dirty="0">
                <a:solidFill>
                  <a:srgbClr val="231F20">
                    <a:lumMod val="75000"/>
                    <a:lumOff val="25000"/>
                  </a:srgbClr>
                </a:solidFill>
                <a:latin typeface="Arial" panose="020B0604020202020204" pitchFamily="34" charset="0"/>
                <a:cs typeface="Arial" panose="020B0604020202020204" pitchFamily="34" charset="0"/>
              </a:rPr>
              <a:t>Recommends to ANSI assignment of </a:t>
            </a:r>
            <a:r>
              <a:rPr lang="en-US" altLang="en-US" sz="1600" b="1" dirty="0">
                <a:solidFill>
                  <a:srgbClr val="231F20">
                    <a:lumMod val="75000"/>
                    <a:lumOff val="25000"/>
                  </a:srgbClr>
                </a:solidFill>
                <a:latin typeface="Arial" panose="020B0604020202020204" pitchFamily="34" charset="0"/>
                <a:cs typeface="Arial" panose="020B0604020202020204" pitchFamily="34" charset="0"/>
              </a:rPr>
              <a:t>Subcommittee TAG responsibilities </a:t>
            </a:r>
            <a:r>
              <a:rPr lang="en-US" altLang="en-US" sz="1600" dirty="0">
                <a:solidFill>
                  <a:srgbClr val="231F20">
                    <a:lumMod val="75000"/>
                    <a:lumOff val="25000"/>
                  </a:srgbClr>
                </a:solidFill>
                <a:latin typeface="Arial" panose="020B0604020202020204" pitchFamily="34" charset="0"/>
                <a:cs typeface="Arial" panose="020B0604020202020204" pitchFamily="34" charset="0"/>
              </a:rPr>
              <a:t>within the U.S. JTC 1 community.</a:t>
            </a:r>
          </a:p>
          <a:p>
            <a:pPr marL="228600" lvl="1" indent="-228600">
              <a:lnSpc>
                <a:spcPct val="150000"/>
              </a:lnSpc>
              <a:spcBef>
                <a:spcPts val="600"/>
              </a:spcBef>
              <a:buClr>
                <a:srgbClr val="C00000"/>
              </a:buClr>
              <a:buFont typeface="Wingdings" panose="05000000000000000000" pitchFamily="2" charset="2"/>
              <a:buChar char="§"/>
              <a:defRPr/>
            </a:pPr>
            <a:r>
              <a:rPr lang="en-US" altLang="en-US" sz="1600" dirty="0">
                <a:solidFill>
                  <a:srgbClr val="231F20">
                    <a:lumMod val="75000"/>
                    <a:lumOff val="25000"/>
                  </a:srgbClr>
                </a:solidFill>
                <a:latin typeface="Arial" panose="020B0604020202020204" pitchFamily="34" charset="0"/>
                <a:cs typeface="Arial" panose="020B0604020202020204" pitchFamily="34" charset="0"/>
              </a:rPr>
              <a:t>Responsible for providing and maintaining </a:t>
            </a:r>
            <a:r>
              <a:rPr lang="en-US" altLang="en-US" sz="1600" b="1" dirty="0">
                <a:solidFill>
                  <a:srgbClr val="231F20">
                    <a:lumMod val="75000"/>
                    <a:lumOff val="25000"/>
                  </a:srgbClr>
                </a:solidFill>
                <a:latin typeface="Arial" panose="020B0604020202020204" pitchFamily="34" charset="0"/>
                <a:cs typeface="Arial" panose="020B0604020202020204" pitchFamily="34" charset="0"/>
              </a:rPr>
              <a:t>level playing field </a:t>
            </a:r>
            <a:r>
              <a:rPr lang="en-US" altLang="en-US" sz="1600" dirty="0">
                <a:solidFill>
                  <a:srgbClr val="231F20">
                    <a:lumMod val="75000"/>
                    <a:lumOff val="25000"/>
                  </a:srgbClr>
                </a:solidFill>
                <a:latin typeface="Arial" panose="020B0604020202020204" pitchFamily="34" charset="0"/>
                <a:cs typeface="Arial" panose="020B0604020202020204" pitchFamily="34" charset="0"/>
              </a:rPr>
              <a:t>of interest participants.</a:t>
            </a:r>
          </a:p>
          <a:p>
            <a:pPr>
              <a:lnSpc>
                <a:spcPct val="150000"/>
              </a:lnSpc>
              <a:spcBef>
                <a:spcPts val="600"/>
              </a:spcBef>
            </a:pPr>
            <a:endParaRPr lang="en-US" dirty="0"/>
          </a:p>
        </p:txBody>
      </p:sp>
    </p:spTree>
    <p:extLst>
      <p:ext uri="{BB962C8B-B14F-4D97-AF65-F5344CB8AC3E}">
        <p14:creationId xmlns:p14="http://schemas.microsoft.com/office/powerpoint/2010/main" val="287981326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6D488B-983E-4114-9144-15A021BCEB90}"/>
              </a:ext>
            </a:extLst>
          </p:cNvPr>
          <p:cNvSpPr>
            <a:spLocks noGrp="1"/>
          </p:cNvSpPr>
          <p:nvPr>
            <p:ph type="title"/>
          </p:nvPr>
        </p:nvSpPr>
        <p:spPr/>
        <p:txBody>
          <a:bodyPr/>
          <a:lstStyle/>
          <a:p>
            <a:r>
              <a:rPr lang="en-US" dirty="0"/>
              <a:t>INCITS Structure</a:t>
            </a:r>
          </a:p>
        </p:txBody>
      </p:sp>
      <p:sp>
        <p:nvSpPr>
          <p:cNvPr id="6" name="Content Placeholder 2">
            <a:extLst>
              <a:ext uri="{FF2B5EF4-FFF2-40B4-BE49-F238E27FC236}">
                <a16:creationId xmlns:a16="http://schemas.microsoft.com/office/drawing/2014/main" id="{394DF70C-EEF8-4BC6-B756-B8F1CE2EF3F3}"/>
              </a:ext>
              <a:ext uri="{C183D7F6-B498-43B3-948B-1728B52AA6E4}">
                <adec:decorative xmlns:adec="http://schemas.microsoft.com/office/drawing/2017/decorative" val="1"/>
              </a:ext>
            </a:extLst>
          </p:cNvPr>
          <p:cNvSpPr txBox="1">
            <a:spLocks/>
          </p:cNvSpPr>
          <p:nvPr/>
        </p:nvSpPr>
        <p:spPr>
          <a:xfrm>
            <a:off x="228600" y="1189818"/>
            <a:ext cx="8763000" cy="990601"/>
          </a:xfrm>
          <a:prstGeom prst="rect">
            <a:avLst/>
          </a:prstGeom>
        </p:spPr>
        <p:txBody>
          <a:bodyPr vert="horz" lIns="180000" tIns="180000" rIns="180000" bIns="180000" rtlCol="0">
            <a:noAutofit/>
          </a:bodyPr>
          <a:lstStyle>
            <a:lvl1pPr indent="0">
              <a:lnSpc>
                <a:spcPct val="90000"/>
              </a:lnSpc>
              <a:spcBef>
                <a:spcPct val="20000"/>
              </a:spcBef>
              <a:buClrTx/>
              <a:buFont typeface="Wingdings" panose="05000000000000000000" pitchFamily="2" charset="2"/>
              <a:buNone/>
              <a:defRPr sz="2600">
                <a:latin typeface="Arial" panose="020B0604020202020204" pitchFamily="34" charset="0"/>
                <a:cs typeface="Arial" panose="020B0604020202020204" pitchFamily="34" charset="0"/>
              </a:defRPr>
            </a:lvl1pPr>
            <a:lvl2pPr marL="742950" indent="-285750">
              <a:spcBef>
                <a:spcPct val="20000"/>
              </a:spcBef>
              <a:buClr>
                <a:srgbClr val="C00000"/>
              </a:buClr>
              <a:buFont typeface="Wingdings" panose="05000000000000000000" pitchFamily="2" charset="2"/>
              <a:buChar char="§"/>
              <a:defRPr sz="2400">
                <a:solidFill>
                  <a:schemeClr val="tx1">
                    <a:lumMod val="75000"/>
                    <a:lumOff val="25000"/>
                  </a:schemeClr>
                </a:solidFill>
                <a:latin typeface="Arial" panose="020B0604020202020204" pitchFamily="34" charset="0"/>
                <a:cs typeface="Arial" panose="020B0604020202020204" pitchFamily="34" charset="0"/>
              </a:defRPr>
            </a:lvl2pPr>
            <a:lvl3pPr marL="1143000" indent="-228600">
              <a:spcBef>
                <a:spcPct val="20000"/>
              </a:spcBef>
              <a:buClr>
                <a:srgbClr val="C00000"/>
              </a:buClr>
              <a:buFont typeface="Wingdings" panose="05000000000000000000" pitchFamily="2" charset="2"/>
              <a:buChar char="§"/>
              <a:defRPr sz="2000">
                <a:solidFill>
                  <a:schemeClr val="tx1">
                    <a:lumMod val="75000"/>
                    <a:lumOff val="25000"/>
                  </a:schemeClr>
                </a:solidFill>
                <a:latin typeface="Arial" panose="020B0604020202020204" pitchFamily="34" charset="0"/>
                <a:cs typeface="Arial" panose="020B0604020202020204" pitchFamily="34" charset="0"/>
              </a:defRPr>
            </a:lvl3pPr>
            <a:lvl4pPr marL="1600200" indent="-228600">
              <a:spcBef>
                <a:spcPct val="20000"/>
              </a:spcBef>
              <a:buClr>
                <a:srgbClr val="C00000"/>
              </a:buClr>
              <a:buFont typeface="Wingdings" panose="05000000000000000000" pitchFamily="2" charset="2"/>
              <a:buChar char="§"/>
              <a:defRPr>
                <a:solidFill>
                  <a:schemeClr val="tx1">
                    <a:lumMod val="75000"/>
                    <a:lumOff val="25000"/>
                  </a:schemeClr>
                </a:solidFill>
                <a:latin typeface="Arial" panose="020B0604020202020204" pitchFamily="34" charset="0"/>
                <a:cs typeface="Arial" panose="020B0604020202020204" pitchFamily="34" charset="0"/>
              </a:defRPr>
            </a:lvl4pPr>
            <a:lvl5pPr marL="2057400" indent="-228600">
              <a:spcBef>
                <a:spcPct val="20000"/>
              </a:spcBef>
              <a:buClr>
                <a:srgbClr val="C00000"/>
              </a:buClr>
              <a:buFont typeface="Wingdings" panose="05000000000000000000" pitchFamily="2" charset="2"/>
              <a:buChar char="§"/>
              <a:defRPr sz="1600">
                <a:solidFill>
                  <a:schemeClr val="tx1">
                    <a:lumMod val="75000"/>
                    <a:lumOff val="25000"/>
                  </a:schemeClr>
                </a:solidFill>
                <a:latin typeface="Arial" panose="020B0604020202020204" pitchFamily="34" charset="0"/>
                <a:cs typeface="Arial" panose="020B0604020202020204" pitchFamily="34" charset="0"/>
              </a:defRPr>
            </a:lvl5pPr>
            <a:lvl6pPr marL="2514600" indent="-228600">
              <a:spcBef>
                <a:spcPct val="20000"/>
              </a:spcBef>
              <a:buFont typeface="Arial" pitchFamily="34" charset="0"/>
              <a:buChar char="•"/>
              <a:defRPr sz="2000"/>
            </a:lvl6pPr>
            <a:lvl7pPr marL="2971800" indent="-228600">
              <a:spcBef>
                <a:spcPct val="20000"/>
              </a:spcBef>
              <a:buFont typeface="Arial" pitchFamily="34" charset="0"/>
              <a:buChar char="•"/>
              <a:defRPr sz="2000"/>
            </a:lvl7pPr>
            <a:lvl8pPr marL="3429000" indent="-228600">
              <a:spcBef>
                <a:spcPct val="20000"/>
              </a:spcBef>
              <a:buFont typeface="Arial" pitchFamily="34" charset="0"/>
              <a:buChar char="•"/>
              <a:defRPr sz="2000"/>
            </a:lvl8pPr>
            <a:lvl9pPr marL="3886200" indent="-228600">
              <a:spcBef>
                <a:spcPct val="20000"/>
              </a:spcBef>
              <a:buFont typeface="Arial" pitchFamily="34" charset="0"/>
              <a:buChar char="•"/>
              <a:defRPr sz="2000"/>
            </a:lvl9pPr>
          </a:lstStyle>
          <a:p>
            <a:pPr marL="0" marR="0" lvl="0" indent="0" algn="l" defTabSz="914400" rtl="0" eaLnBrk="1" fontAlgn="auto" latinLnBrk="0" hangingPunct="1">
              <a:lnSpc>
                <a:spcPct val="120000"/>
              </a:lnSpc>
              <a:spcBef>
                <a:spcPts val="0"/>
              </a:spcBef>
              <a:spcAft>
                <a:spcPts val="0"/>
              </a:spcAft>
              <a:buClrTx/>
              <a:buSzTx/>
              <a:buFont typeface="Wingdings" panose="05000000000000000000" pitchFamily="2" charset="2"/>
              <a:buNone/>
              <a:tabLst/>
              <a:defRPr/>
            </a:pPr>
            <a:r>
              <a:rPr kumimoji="0" lang="en-US" sz="2400" b="0" i="0" u="none" strike="noStrike" kern="1200" cap="none" spc="0" normalizeH="0" baseline="0" noProof="0" dirty="0">
                <a:ln>
                  <a:noFill/>
                </a:ln>
                <a:solidFill>
                  <a:srgbClr val="231F20"/>
                </a:solidFill>
                <a:effectLst/>
                <a:uLnTx/>
                <a:uFillTx/>
                <a:latin typeface="Arial" panose="020B0604020202020204" pitchFamily="34" charset="0"/>
                <a:ea typeface="+mn-ea"/>
                <a:cs typeface="Arial" panose="020B0604020202020204" pitchFamily="34" charset="0"/>
              </a:rPr>
              <a:t>INCITS’ program of work - "projects</a:t>
            </a:r>
            <a:r>
              <a:rPr lang="en-US" sz="2400" dirty="0">
                <a:solidFill>
                  <a:srgbClr val="231F20"/>
                </a:solidFill>
              </a:rPr>
              <a:t>”</a:t>
            </a:r>
            <a:r>
              <a:rPr kumimoji="0" lang="en-US" sz="2400" b="0" i="0" u="none" strike="noStrike" kern="1200" cap="none" spc="0" normalizeH="0" baseline="0" noProof="0" dirty="0">
                <a:ln>
                  <a:noFill/>
                </a:ln>
                <a:solidFill>
                  <a:srgbClr val="231F20"/>
                </a:solidFill>
                <a:effectLst/>
                <a:uLnTx/>
                <a:uFillTx/>
                <a:latin typeface="Arial" panose="020B0604020202020204" pitchFamily="34" charset="0"/>
                <a:ea typeface="+mn-ea"/>
                <a:cs typeface="Arial" panose="020B0604020202020204" pitchFamily="34" charset="0"/>
              </a:rPr>
              <a:t> assigned to Technical Committees (TCs) and Technical Advisory Groups (</a:t>
            </a:r>
            <a:r>
              <a:rPr kumimoji="0" lang="en-US" sz="2400" b="0" i="0" u="none" strike="noStrike" kern="1200" cap="none" spc="0" normalizeH="0" baseline="0" noProof="0" dirty="0" err="1">
                <a:ln>
                  <a:noFill/>
                </a:ln>
                <a:solidFill>
                  <a:srgbClr val="231F20"/>
                </a:solidFill>
                <a:effectLst/>
                <a:uLnTx/>
                <a:uFillTx/>
                <a:latin typeface="Arial" panose="020B0604020202020204" pitchFamily="34" charset="0"/>
                <a:ea typeface="+mn-ea"/>
                <a:cs typeface="Arial" panose="020B0604020202020204" pitchFamily="34" charset="0"/>
              </a:rPr>
              <a:t>TAGs</a:t>
            </a:r>
            <a:r>
              <a:rPr kumimoji="0" lang="en-US" sz="2400" b="0" i="0" u="none" strike="noStrike" kern="1200" cap="none" spc="0" normalizeH="0" baseline="0" noProof="0" dirty="0">
                <a:ln>
                  <a:noFill/>
                </a:ln>
                <a:solidFill>
                  <a:srgbClr val="231F20"/>
                </a:solidFill>
                <a:effectLst/>
                <a:uLnTx/>
                <a:uFillTx/>
                <a:latin typeface="Arial" panose="020B0604020202020204" pitchFamily="34" charset="0"/>
                <a:ea typeface="+mn-ea"/>
                <a:cs typeface="Arial" panose="020B0604020202020204" pitchFamily="34" charset="0"/>
              </a:rPr>
              <a:t>):</a:t>
            </a:r>
          </a:p>
        </p:txBody>
      </p:sp>
      <p:sp>
        <p:nvSpPr>
          <p:cNvPr id="8" name="TextBox 7">
            <a:extLst>
              <a:ext uri="{FF2B5EF4-FFF2-40B4-BE49-F238E27FC236}">
                <a16:creationId xmlns:a16="http://schemas.microsoft.com/office/drawing/2014/main" id="{F218B67E-8AC5-4E12-BF24-5B9EA9E5FE25}"/>
              </a:ext>
              <a:ext uri="{C183D7F6-B498-43B3-948B-1728B52AA6E4}">
                <adec:decorative xmlns:adec="http://schemas.microsoft.com/office/drawing/2017/decorative" val="1"/>
              </a:ext>
            </a:extLst>
          </p:cNvPr>
          <p:cNvSpPr txBox="1"/>
          <p:nvPr/>
        </p:nvSpPr>
        <p:spPr>
          <a:xfrm>
            <a:off x="647700" y="2362200"/>
            <a:ext cx="7810500" cy="2893100"/>
          </a:xfrm>
          <a:prstGeom prst="rect">
            <a:avLst/>
          </a:prstGeom>
          <a:noFill/>
        </p:spPr>
        <p:txBody>
          <a:bodyPr wrap="square" rtlCol="0">
            <a:spAutoFit/>
          </a:bodyPr>
          <a:lstStyle/>
          <a:p>
            <a:pPr marL="0" lvl="1">
              <a:lnSpc>
                <a:spcPct val="150000"/>
              </a:lnSpc>
              <a:spcBef>
                <a:spcPts val="600"/>
              </a:spcBef>
              <a:buClr>
                <a:srgbClr val="C00000"/>
              </a:buClr>
              <a:defRPr/>
            </a:pPr>
            <a:r>
              <a:rPr lang="en-US" sz="1600" dirty="0">
                <a:solidFill>
                  <a:srgbClr val="231F20">
                    <a:lumMod val="75000"/>
                    <a:lumOff val="25000"/>
                  </a:srgbClr>
                </a:solidFill>
                <a:latin typeface="Arial" panose="020B0604020202020204" pitchFamily="34" charset="0"/>
                <a:cs typeface="Arial" panose="020B0604020202020204" pitchFamily="34" charset="0"/>
              </a:rPr>
              <a:t>Each project is related to a specific </a:t>
            </a:r>
          </a:p>
          <a:p>
            <a:pPr marL="742950" lvl="2" indent="-285750">
              <a:lnSpc>
                <a:spcPct val="150000"/>
              </a:lnSpc>
              <a:spcBef>
                <a:spcPts val="600"/>
              </a:spcBef>
              <a:buClr>
                <a:srgbClr val="C00000"/>
              </a:buClr>
              <a:buFont typeface="Arial" panose="020B0604020202020204" pitchFamily="34" charset="0"/>
              <a:buChar char="•"/>
              <a:defRPr/>
            </a:pPr>
            <a:r>
              <a:rPr lang="en-US" sz="1600" dirty="0">
                <a:solidFill>
                  <a:srgbClr val="231F20">
                    <a:lumMod val="75000"/>
                    <a:lumOff val="25000"/>
                  </a:srgbClr>
                </a:solidFill>
                <a:latin typeface="Arial" panose="020B0604020202020204" pitchFamily="34" charset="0"/>
                <a:cs typeface="Arial" panose="020B0604020202020204" pitchFamily="34" charset="0"/>
              </a:rPr>
              <a:t>standard</a:t>
            </a:r>
          </a:p>
          <a:p>
            <a:pPr marL="742950" lvl="2" indent="-285750">
              <a:lnSpc>
                <a:spcPct val="150000"/>
              </a:lnSpc>
              <a:spcBef>
                <a:spcPts val="600"/>
              </a:spcBef>
              <a:buClr>
                <a:srgbClr val="C00000"/>
              </a:buClr>
              <a:buFont typeface="Arial" panose="020B0604020202020204" pitchFamily="34" charset="0"/>
              <a:buChar char="•"/>
              <a:defRPr/>
            </a:pPr>
            <a:r>
              <a:rPr lang="en-US" sz="1600" dirty="0">
                <a:solidFill>
                  <a:srgbClr val="231F20">
                    <a:lumMod val="75000"/>
                    <a:lumOff val="25000"/>
                  </a:srgbClr>
                </a:solidFill>
                <a:latin typeface="Arial" panose="020B0604020202020204" pitchFamily="34" charset="0"/>
                <a:cs typeface="Arial" panose="020B0604020202020204" pitchFamily="34" charset="0"/>
              </a:rPr>
              <a:t>technical specification (TS), or </a:t>
            </a:r>
          </a:p>
          <a:p>
            <a:pPr marL="742950" lvl="2" indent="-285750">
              <a:lnSpc>
                <a:spcPct val="150000"/>
              </a:lnSpc>
              <a:spcBef>
                <a:spcPts val="600"/>
              </a:spcBef>
              <a:buClr>
                <a:srgbClr val="C00000"/>
              </a:buClr>
              <a:buFont typeface="Arial" panose="020B0604020202020204" pitchFamily="34" charset="0"/>
              <a:buChar char="•"/>
              <a:defRPr/>
            </a:pPr>
            <a:r>
              <a:rPr lang="en-US" sz="1600" dirty="0">
                <a:solidFill>
                  <a:srgbClr val="231F20">
                    <a:lumMod val="75000"/>
                    <a:lumOff val="25000"/>
                  </a:srgbClr>
                </a:solidFill>
                <a:latin typeface="Arial" panose="020B0604020202020204" pitchFamily="34" charset="0"/>
                <a:cs typeface="Arial" panose="020B0604020202020204" pitchFamily="34" charset="0"/>
              </a:rPr>
              <a:t>technical report (TR)</a:t>
            </a:r>
          </a:p>
          <a:p>
            <a:pPr marL="0" lvl="1">
              <a:lnSpc>
                <a:spcPct val="150000"/>
              </a:lnSpc>
              <a:spcBef>
                <a:spcPts val="600"/>
              </a:spcBef>
              <a:buClr>
                <a:srgbClr val="C00000"/>
              </a:buClr>
              <a:defRPr/>
            </a:pPr>
            <a:r>
              <a:rPr lang="en-US" sz="1600" dirty="0">
                <a:solidFill>
                  <a:srgbClr val="231F20">
                    <a:lumMod val="75000"/>
                    <a:lumOff val="25000"/>
                  </a:srgbClr>
                </a:solidFill>
                <a:latin typeface="Arial" panose="020B0604020202020204" pitchFamily="34" charset="0"/>
                <a:cs typeface="Arial" panose="020B0604020202020204" pitchFamily="34" charset="0"/>
              </a:rPr>
              <a:t>Project proposals are assigned upon approval (for national work), or upon initiation of an international standard, a TS, or a TR in assigned TAGs.</a:t>
            </a:r>
          </a:p>
          <a:p>
            <a:endParaRPr lang="en-US" dirty="0"/>
          </a:p>
        </p:txBody>
      </p:sp>
    </p:spTree>
    <p:extLst>
      <p:ext uri="{BB962C8B-B14F-4D97-AF65-F5344CB8AC3E}">
        <p14:creationId xmlns:p14="http://schemas.microsoft.com/office/powerpoint/2010/main" val="422253833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FDA3CB-F119-4501-92D2-0EC119FD1FB2}"/>
              </a:ext>
            </a:extLst>
          </p:cNvPr>
          <p:cNvSpPr>
            <a:spLocks noGrp="1"/>
          </p:cNvSpPr>
          <p:nvPr>
            <p:ph type="title"/>
          </p:nvPr>
        </p:nvSpPr>
        <p:spPr/>
        <p:txBody>
          <a:bodyPr/>
          <a:lstStyle/>
          <a:p>
            <a:r>
              <a:rPr lang="en-US" dirty="0"/>
              <a:t>Organizational Relationships</a:t>
            </a:r>
          </a:p>
        </p:txBody>
      </p:sp>
      <p:sp>
        <p:nvSpPr>
          <p:cNvPr id="61" name="TextBox 60">
            <a:extLst>
              <a:ext uri="{FF2B5EF4-FFF2-40B4-BE49-F238E27FC236}">
                <a16:creationId xmlns:a16="http://schemas.microsoft.com/office/drawing/2014/main" id="{CFE60933-3E59-4847-92BE-4612A9C997D7}"/>
              </a:ext>
            </a:extLst>
          </p:cNvPr>
          <p:cNvSpPr txBox="1"/>
          <p:nvPr/>
        </p:nvSpPr>
        <p:spPr>
          <a:xfrm>
            <a:off x="304800" y="2064770"/>
            <a:ext cx="1394613" cy="369332"/>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231F20"/>
                </a:solidFill>
                <a:effectLst/>
                <a:uLnTx/>
                <a:uFillTx/>
                <a:latin typeface="Calibri"/>
                <a:ea typeface="+mn-ea"/>
                <a:cs typeface="+mn-cs"/>
              </a:rPr>
              <a:t>international</a:t>
            </a:r>
          </a:p>
        </p:txBody>
      </p:sp>
      <p:sp>
        <p:nvSpPr>
          <p:cNvPr id="6" name="Rectangle 5">
            <a:extLst>
              <a:ext uri="{FF2B5EF4-FFF2-40B4-BE49-F238E27FC236}">
                <a16:creationId xmlns:a16="http://schemas.microsoft.com/office/drawing/2014/main" id="{F7E010C0-1E2E-42C8-8BF2-53DEA7574A9E}"/>
              </a:ext>
              <a:ext uri="{C183D7F6-B498-43B3-948B-1728B52AA6E4}">
                <adec:decorative xmlns:adec="http://schemas.microsoft.com/office/drawing/2017/decorative" val="0"/>
              </a:ext>
            </a:extLst>
          </p:cNvPr>
          <p:cNvSpPr/>
          <p:nvPr/>
        </p:nvSpPr>
        <p:spPr>
          <a:xfrm>
            <a:off x="2438400" y="1051996"/>
            <a:ext cx="1676400" cy="1143000"/>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srgbClr val="231F20"/>
                </a:solidFill>
                <a:effectLst/>
                <a:uLnTx/>
                <a:uFillTx/>
                <a:latin typeface="Calibri"/>
                <a:ea typeface="+mn-ea"/>
                <a:cs typeface="+mn-cs"/>
              </a:rPr>
              <a:t>ISO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srgbClr val="231F20"/>
                </a:solidFill>
                <a:effectLst/>
                <a:uLnTx/>
                <a:uFillTx/>
                <a:latin typeface="Calibri"/>
                <a:ea typeface="+mn-ea"/>
                <a:cs typeface="+mn-cs"/>
              </a:rPr>
              <a:t>International Organization for Standardization</a:t>
            </a:r>
          </a:p>
        </p:txBody>
      </p:sp>
      <p:sp>
        <p:nvSpPr>
          <p:cNvPr id="8" name="Rectangle 7">
            <a:extLst>
              <a:ext uri="{FF2B5EF4-FFF2-40B4-BE49-F238E27FC236}">
                <a16:creationId xmlns:a16="http://schemas.microsoft.com/office/drawing/2014/main" id="{2BFF38A3-E86D-442D-A478-4A2029E1CE4E}"/>
              </a:ext>
            </a:extLst>
          </p:cNvPr>
          <p:cNvSpPr/>
          <p:nvPr/>
        </p:nvSpPr>
        <p:spPr>
          <a:xfrm>
            <a:off x="6934200" y="1049521"/>
            <a:ext cx="1676400" cy="1143000"/>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srgbClr val="231F20"/>
                </a:solidFill>
                <a:effectLst/>
                <a:uLnTx/>
                <a:uFillTx/>
                <a:latin typeface="Calibri"/>
                <a:ea typeface="+mn-ea"/>
                <a:cs typeface="+mn-cs"/>
              </a:rPr>
              <a:t>IEC</a:t>
            </a:r>
            <a:r>
              <a:rPr kumimoji="0" lang="en-US" sz="1800" b="0" i="0" u="none" strike="noStrike" kern="1200" cap="none" spc="0" normalizeH="0" baseline="0" noProof="0" dirty="0">
                <a:ln>
                  <a:noFill/>
                </a:ln>
                <a:solidFill>
                  <a:srgbClr val="231F20"/>
                </a:solidFill>
                <a:effectLst/>
                <a:uLnTx/>
                <a:uFillTx/>
                <a:latin typeface="Calibri"/>
                <a:ea typeface="+mn-ea"/>
                <a:cs typeface="+mn-cs"/>
              </a:rPr>
              <a:t>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srgbClr val="231F20"/>
                </a:solidFill>
                <a:effectLst/>
                <a:uLnTx/>
                <a:uFillTx/>
                <a:latin typeface="Calibri"/>
                <a:ea typeface="+mn-ea"/>
                <a:cs typeface="+mn-cs"/>
              </a:rPr>
              <a:t>International Electrotechnical</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srgbClr val="231F20"/>
                </a:solidFill>
                <a:effectLst/>
                <a:uLnTx/>
                <a:uFillTx/>
                <a:latin typeface="Calibri"/>
                <a:ea typeface="+mn-ea"/>
                <a:cs typeface="+mn-cs"/>
              </a:rPr>
              <a:t>Commission</a:t>
            </a:r>
          </a:p>
        </p:txBody>
      </p:sp>
      <p:sp>
        <p:nvSpPr>
          <p:cNvPr id="10" name="Rectangle 9">
            <a:extLst>
              <a:ext uri="{FF2B5EF4-FFF2-40B4-BE49-F238E27FC236}">
                <a16:creationId xmlns:a16="http://schemas.microsoft.com/office/drawing/2014/main" id="{C23FA936-F56A-4323-A309-02DDAD6726E8}"/>
              </a:ext>
            </a:extLst>
          </p:cNvPr>
          <p:cNvSpPr/>
          <p:nvPr/>
        </p:nvSpPr>
        <p:spPr>
          <a:xfrm>
            <a:off x="4712850" y="2508519"/>
            <a:ext cx="1676400" cy="914400"/>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srgbClr val="231F20"/>
                </a:solidFill>
                <a:effectLst/>
                <a:uLnTx/>
                <a:uFillTx/>
                <a:latin typeface="Calibri"/>
                <a:ea typeface="+mn-ea"/>
                <a:cs typeface="+mn-cs"/>
              </a:rPr>
              <a:t>JTC 1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srgbClr val="231F20"/>
                </a:solidFill>
                <a:effectLst/>
                <a:uLnTx/>
                <a:uFillTx/>
                <a:latin typeface="Calibri"/>
                <a:ea typeface="+mn-ea"/>
                <a:cs typeface="+mn-cs"/>
              </a:rPr>
              <a:t>Joint Technical Committee 1</a:t>
            </a:r>
          </a:p>
        </p:txBody>
      </p:sp>
      <p:sp>
        <p:nvSpPr>
          <p:cNvPr id="12" name="Rectangle 11">
            <a:extLst>
              <a:ext uri="{FF2B5EF4-FFF2-40B4-BE49-F238E27FC236}">
                <a16:creationId xmlns:a16="http://schemas.microsoft.com/office/drawing/2014/main" id="{842B0FF6-DBE7-45CB-817C-D45CCFB810E9}"/>
              </a:ext>
            </a:extLst>
          </p:cNvPr>
          <p:cNvSpPr/>
          <p:nvPr/>
        </p:nvSpPr>
        <p:spPr>
          <a:xfrm>
            <a:off x="6934200" y="2660919"/>
            <a:ext cx="1676400" cy="609600"/>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srgbClr val="231F20"/>
                </a:solidFill>
                <a:effectLst/>
                <a:uLnTx/>
                <a:uFillTx/>
                <a:latin typeface="Calibri"/>
                <a:ea typeface="+mn-ea"/>
                <a:cs typeface="+mn-cs"/>
              </a:rPr>
              <a:t>JTC 1 SCs</a:t>
            </a:r>
          </a:p>
        </p:txBody>
      </p:sp>
      <p:sp>
        <p:nvSpPr>
          <p:cNvPr id="63" name="TextBox 62">
            <a:extLst>
              <a:ext uri="{FF2B5EF4-FFF2-40B4-BE49-F238E27FC236}">
                <a16:creationId xmlns:a16="http://schemas.microsoft.com/office/drawing/2014/main" id="{DC91B84B-26A3-4267-A230-3EE0A60B48D0}"/>
              </a:ext>
            </a:extLst>
          </p:cNvPr>
          <p:cNvSpPr txBox="1"/>
          <p:nvPr/>
        </p:nvSpPr>
        <p:spPr>
          <a:xfrm>
            <a:off x="499661" y="4793432"/>
            <a:ext cx="1004890" cy="369332"/>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231F20"/>
                </a:solidFill>
                <a:effectLst/>
                <a:uLnTx/>
                <a:uFillTx/>
                <a:latin typeface="Calibri"/>
                <a:ea typeface="+mn-ea"/>
                <a:cs typeface="+mn-cs"/>
              </a:rPr>
              <a:t>national </a:t>
            </a:r>
          </a:p>
        </p:txBody>
      </p:sp>
      <p:sp>
        <p:nvSpPr>
          <p:cNvPr id="14" name="Rectangle 13">
            <a:extLst>
              <a:ext uri="{FF2B5EF4-FFF2-40B4-BE49-F238E27FC236}">
                <a16:creationId xmlns:a16="http://schemas.microsoft.com/office/drawing/2014/main" id="{D8852EA3-B7EF-4AC6-8A36-79C04BB5B092}"/>
              </a:ext>
            </a:extLst>
          </p:cNvPr>
          <p:cNvSpPr/>
          <p:nvPr/>
        </p:nvSpPr>
        <p:spPr>
          <a:xfrm>
            <a:off x="4003200" y="3783997"/>
            <a:ext cx="3095700" cy="609600"/>
          </a:xfrm>
          <a:prstGeom prst="rect">
            <a:avLst/>
          </a:prstGeom>
        </p:spPr>
        <p:style>
          <a:lnRef idx="1">
            <a:schemeClr val="accent3"/>
          </a:lnRef>
          <a:fillRef idx="2">
            <a:schemeClr val="accent3"/>
          </a:fillRef>
          <a:effectRef idx="1">
            <a:schemeClr val="accent3"/>
          </a:effectRef>
          <a:fontRef idx="minor">
            <a:schemeClr val="dk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srgbClr val="231F20"/>
                </a:solidFill>
                <a:effectLst/>
                <a:uLnTx/>
                <a:uFillTx/>
                <a:latin typeface="Calibri"/>
                <a:ea typeface="+mn-ea"/>
                <a:cs typeface="+mn-cs"/>
              </a:rPr>
              <a:t>ANSI</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srgbClr val="231F20"/>
                </a:solidFill>
                <a:effectLst/>
                <a:uLnTx/>
                <a:uFillTx/>
                <a:latin typeface="Calibri"/>
                <a:ea typeface="+mn-ea"/>
                <a:cs typeface="+mn-cs"/>
              </a:rPr>
              <a:t>American National Standards Institute</a:t>
            </a:r>
          </a:p>
        </p:txBody>
      </p:sp>
      <p:sp>
        <p:nvSpPr>
          <p:cNvPr id="16" name="Rectangle 15">
            <a:extLst>
              <a:ext uri="{FF2B5EF4-FFF2-40B4-BE49-F238E27FC236}">
                <a16:creationId xmlns:a16="http://schemas.microsoft.com/office/drawing/2014/main" id="{FC3A6874-98E1-4A00-BC8A-10BA4BFA3A23}"/>
              </a:ext>
            </a:extLst>
          </p:cNvPr>
          <p:cNvSpPr/>
          <p:nvPr/>
        </p:nvSpPr>
        <p:spPr>
          <a:xfrm>
            <a:off x="4003200" y="4684946"/>
            <a:ext cx="3095700" cy="609600"/>
          </a:xfrm>
          <a:prstGeom prst="rect">
            <a:avLst/>
          </a:prstGeom>
          <a:ln w="76200">
            <a:solidFill>
              <a:schemeClr val="accent3">
                <a:shade val="95000"/>
                <a:satMod val="105000"/>
              </a:schemeClr>
            </a:solidFill>
          </a:ln>
        </p:spPr>
        <p:style>
          <a:lnRef idx="1">
            <a:schemeClr val="accent3"/>
          </a:lnRef>
          <a:fillRef idx="2">
            <a:schemeClr val="accent3"/>
          </a:fillRef>
          <a:effectRef idx="1">
            <a:schemeClr val="accent3"/>
          </a:effectRef>
          <a:fontRef idx="minor">
            <a:schemeClr val="dk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srgbClr val="231F20"/>
                </a:solidFill>
                <a:effectLst/>
                <a:uLnTx/>
                <a:uFillTx/>
                <a:latin typeface="Calibri"/>
                <a:ea typeface="+mn-ea"/>
                <a:cs typeface="+mn-cs"/>
              </a:rPr>
              <a:t>US TAG to JTC 1</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srgbClr val="231F20"/>
                </a:solidFill>
                <a:effectLst/>
                <a:uLnTx/>
                <a:uFillTx/>
                <a:latin typeface="Calibri"/>
                <a:ea typeface="+mn-ea"/>
                <a:cs typeface="+mn-cs"/>
              </a:rPr>
              <a:t>(INCITS)</a:t>
            </a:r>
          </a:p>
        </p:txBody>
      </p:sp>
      <p:sp>
        <p:nvSpPr>
          <p:cNvPr id="18" name="Rectangle 17">
            <a:extLst>
              <a:ext uri="{FF2B5EF4-FFF2-40B4-BE49-F238E27FC236}">
                <a16:creationId xmlns:a16="http://schemas.microsoft.com/office/drawing/2014/main" id="{8C15993E-5AB3-49E1-A965-00F7EE181F3B}"/>
              </a:ext>
            </a:extLst>
          </p:cNvPr>
          <p:cNvSpPr/>
          <p:nvPr/>
        </p:nvSpPr>
        <p:spPr>
          <a:xfrm>
            <a:off x="4003200" y="5592322"/>
            <a:ext cx="3095700" cy="609600"/>
          </a:xfrm>
          <a:prstGeom prst="rect">
            <a:avLst/>
          </a:prstGeom>
        </p:spPr>
        <p:style>
          <a:lnRef idx="1">
            <a:schemeClr val="accent3"/>
          </a:lnRef>
          <a:fillRef idx="2">
            <a:schemeClr val="accent3"/>
          </a:fillRef>
          <a:effectRef idx="1">
            <a:schemeClr val="accent3"/>
          </a:effectRef>
          <a:fontRef idx="minor">
            <a:schemeClr val="dk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srgbClr val="231F20"/>
                </a:solidFill>
                <a:effectLst/>
                <a:uLnTx/>
                <a:uFillTx/>
                <a:latin typeface="Calibri"/>
                <a:ea typeface="+mn-ea"/>
                <a:cs typeface="+mn-cs"/>
              </a:rPr>
              <a:t>INCITS TCs</a:t>
            </a:r>
          </a:p>
        </p:txBody>
      </p:sp>
      <p:cxnSp>
        <p:nvCxnSpPr>
          <p:cNvPr id="24" name="Straight Connector 23">
            <a:extLst>
              <a:ext uri="{FF2B5EF4-FFF2-40B4-BE49-F238E27FC236}">
                <a16:creationId xmlns:a16="http://schemas.microsoft.com/office/drawing/2014/main" id="{14BF783F-32CB-4F20-8436-4D6300ACF9B1}"/>
              </a:ext>
              <a:ext uri="{C183D7F6-B498-43B3-948B-1728B52AA6E4}">
                <adec:decorative xmlns:adec="http://schemas.microsoft.com/office/drawing/2017/decorative" val="1"/>
              </a:ext>
            </a:extLst>
          </p:cNvPr>
          <p:cNvCxnSpPr>
            <a:stCxn id="6" idx="3"/>
            <a:endCxn id="8" idx="1"/>
          </p:cNvCxnSpPr>
          <p:nvPr/>
        </p:nvCxnSpPr>
        <p:spPr>
          <a:xfrm flipV="1">
            <a:off x="4114800" y="1621021"/>
            <a:ext cx="2819400" cy="2475"/>
          </a:xfrm>
          <a:prstGeom prst="line">
            <a:avLst/>
          </a:prstGeom>
        </p:spPr>
        <p:style>
          <a:lnRef idx="2">
            <a:schemeClr val="accent1"/>
          </a:lnRef>
          <a:fillRef idx="0">
            <a:schemeClr val="accent1"/>
          </a:fillRef>
          <a:effectRef idx="1">
            <a:schemeClr val="accent1"/>
          </a:effectRef>
          <a:fontRef idx="minor">
            <a:schemeClr val="tx1"/>
          </a:fontRef>
        </p:style>
      </p:cxnSp>
      <p:cxnSp>
        <p:nvCxnSpPr>
          <p:cNvPr id="27" name="Straight Connector 26">
            <a:extLst>
              <a:ext uri="{FF2B5EF4-FFF2-40B4-BE49-F238E27FC236}">
                <a16:creationId xmlns:a16="http://schemas.microsoft.com/office/drawing/2014/main" id="{11FC426D-2B64-46F4-8B41-BD7C88CB7BFA}"/>
              </a:ext>
              <a:ext uri="{C183D7F6-B498-43B3-948B-1728B52AA6E4}">
                <adec:decorative xmlns:adec="http://schemas.microsoft.com/office/drawing/2017/decorative" val="1"/>
              </a:ext>
            </a:extLst>
          </p:cNvPr>
          <p:cNvCxnSpPr>
            <a:stCxn id="10" idx="2"/>
            <a:endCxn id="10" idx="2"/>
          </p:cNvCxnSpPr>
          <p:nvPr/>
        </p:nvCxnSpPr>
        <p:spPr>
          <a:xfrm>
            <a:off x="5551050" y="3422919"/>
            <a:ext cx="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29" name="Straight Connector 28">
            <a:extLst>
              <a:ext uri="{FF2B5EF4-FFF2-40B4-BE49-F238E27FC236}">
                <a16:creationId xmlns:a16="http://schemas.microsoft.com/office/drawing/2014/main" id="{93B83357-3E1D-404B-91D7-29DE3761C156}"/>
              </a:ext>
              <a:ext uri="{C183D7F6-B498-43B3-948B-1728B52AA6E4}">
                <adec:decorative xmlns:adec="http://schemas.microsoft.com/office/drawing/2017/decorative" val="1"/>
              </a:ext>
            </a:extLst>
          </p:cNvPr>
          <p:cNvCxnSpPr>
            <a:cxnSpLocks/>
            <a:stCxn id="10" idx="2"/>
            <a:endCxn id="14" idx="0"/>
          </p:cNvCxnSpPr>
          <p:nvPr/>
        </p:nvCxnSpPr>
        <p:spPr>
          <a:xfrm>
            <a:off x="5551050" y="3422919"/>
            <a:ext cx="0" cy="361078"/>
          </a:xfrm>
          <a:prstGeom prst="line">
            <a:avLst/>
          </a:prstGeom>
          <a:ln>
            <a:gradFill>
              <a:gsLst>
                <a:gs pos="0">
                  <a:schemeClr val="accent1">
                    <a:lumMod val="5000"/>
                    <a:lumOff val="95000"/>
                  </a:schemeClr>
                </a:gs>
                <a:gs pos="74000">
                  <a:srgbClr val="C00000"/>
                </a:gs>
                <a:gs pos="0">
                  <a:schemeClr val="accent1">
                    <a:lumMod val="45000"/>
                    <a:lumOff val="55000"/>
                  </a:schemeClr>
                </a:gs>
                <a:gs pos="35000">
                  <a:schemeClr val="accent1">
                    <a:lumMod val="30000"/>
                    <a:lumOff val="70000"/>
                  </a:schemeClr>
                </a:gs>
              </a:gsLst>
              <a:lin ang="5400000" scaled="1"/>
            </a:gradFill>
          </a:ln>
        </p:spPr>
        <p:style>
          <a:lnRef idx="2">
            <a:schemeClr val="accent1"/>
          </a:lnRef>
          <a:fillRef idx="0">
            <a:schemeClr val="accent1"/>
          </a:fillRef>
          <a:effectRef idx="1">
            <a:schemeClr val="accent1"/>
          </a:effectRef>
          <a:fontRef idx="minor">
            <a:schemeClr val="tx1"/>
          </a:fontRef>
        </p:style>
      </p:cxnSp>
      <p:cxnSp>
        <p:nvCxnSpPr>
          <p:cNvPr id="31" name="Straight Connector 30">
            <a:extLst>
              <a:ext uri="{FF2B5EF4-FFF2-40B4-BE49-F238E27FC236}">
                <a16:creationId xmlns:a16="http://schemas.microsoft.com/office/drawing/2014/main" id="{2FB61D49-7142-4A7D-AFDD-A11CAB9FBBB5}"/>
              </a:ext>
              <a:ext uri="{C183D7F6-B498-43B3-948B-1728B52AA6E4}">
                <adec:decorative xmlns:adec="http://schemas.microsoft.com/office/drawing/2017/decorative" val="1"/>
              </a:ext>
            </a:extLst>
          </p:cNvPr>
          <p:cNvCxnSpPr>
            <a:stCxn id="14" idx="2"/>
            <a:endCxn id="16" idx="0"/>
          </p:cNvCxnSpPr>
          <p:nvPr/>
        </p:nvCxnSpPr>
        <p:spPr>
          <a:xfrm>
            <a:off x="5551050" y="4393597"/>
            <a:ext cx="0" cy="291349"/>
          </a:xfrm>
          <a:prstGeom prst="line">
            <a:avLst/>
          </a:prstGeom>
          <a:ln>
            <a:solidFill>
              <a:schemeClr val="tx2"/>
            </a:solidFill>
          </a:ln>
        </p:spPr>
        <p:style>
          <a:lnRef idx="2">
            <a:schemeClr val="accent1"/>
          </a:lnRef>
          <a:fillRef idx="0">
            <a:schemeClr val="accent1"/>
          </a:fillRef>
          <a:effectRef idx="1">
            <a:schemeClr val="accent1"/>
          </a:effectRef>
          <a:fontRef idx="minor">
            <a:schemeClr val="tx1"/>
          </a:fontRef>
        </p:style>
      </p:cxnSp>
      <p:cxnSp>
        <p:nvCxnSpPr>
          <p:cNvPr id="33" name="Straight Connector 32">
            <a:extLst>
              <a:ext uri="{FF2B5EF4-FFF2-40B4-BE49-F238E27FC236}">
                <a16:creationId xmlns:a16="http://schemas.microsoft.com/office/drawing/2014/main" id="{DD998F1D-D9B2-4FFC-9D45-B5107116F2FB}"/>
              </a:ext>
              <a:ext uri="{C183D7F6-B498-43B3-948B-1728B52AA6E4}">
                <adec:decorative xmlns:adec="http://schemas.microsoft.com/office/drawing/2017/decorative" val="1"/>
              </a:ext>
            </a:extLst>
          </p:cNvPr>
          <p:cNvCxnSpPr>
            <a:stCxn id="16" idx="2"/>
            <a:endCxn id="18" idx="0"/>
          </p:cNvCxnSpPr>
          <p:nvPr/>
        </p:nvCxnSpPr>
        <p:spPr>
          <a:xfrm>
            <a:off x="5551050" y="5294546"/>
            <a:ext cx="0" cy="297776"/>
          </a:xfrm>
          <a:prstGeom prst="line">
            <a:avLst/>
          </a:prstGeom>
          <a:ln>
            <a:solidFill>
              <a:schemeClr val="tx2"/>
            </a:solidFill>
          </a:ln>
        </p:spPr>
        <p:style>
          <a:lnRef idx="2">
            <a:schemeClr val="accent1"/>
          </a:lnRef>
          <a:fillRef idx="0">
            <a:schemeClr val="accent1"/>
          </a:fillRef>
          <a:effectRef idx="1">
            <a:schemeClr val="accent1"/>
          </a:effectRef>
          <a:fontRef idx="minor">
            <a:schemeClr val="tx1"/>
          </a:fontRef>
        </p:style>
      </p:cxnSp>
      <p:cxnSp>
        <p:nvCxnSpPr>
          <p:cNvPr id="41" name="Straight Connector 40">
            <a:extLst>
              <a:ext uri="{FF2B5EF4-FFF2-40B4-BE49-F238E27FC236}">
                <a16:creationId xmlns:a16="http://schemas.microsoft.com/office/drawing/2014/main" id="{51E62331-0AF0-4256-B7C4-154BEF7E93A9}"/>
              </a:ext>
              <a:ext uri="{C183D7F6-B498-43B3-948B-1728B52AA6E4}">
                <adec:decorative xmlns:adec="http://schemas.microsoft.com/office/drawing/2017/decorative" val="1"/>
              </a:ext>
            </a:extLst>
          </p:cNvPr>
          <p:cNvCxnSpPr>
            <a:stCxn id="10" idx="3"/>
            <a:endCxn id="12" idx="1"/>
          </p:cNvCxnSpPr>
          <p:nvPr/>
        </p:nvCxnSpPr>
        <p:spPr>
          <a:xfrm>
            <a:off x="6389250" y="2965719"/>
            <a:ext cx="544950" cy="0"/>
          </a:xfrm>
          <a:prstGeom prst="line">
            <a:avLst/>
          </a:prstGeom>
        </p:spPr>
        <p:style>
          <a:lnRef idx="2">
            <a:schemeClr val="accent1"/>
          </a:lnRef>
          <a:fillRef idx="0">
            <a:schemeClr val="accent1"/>
          </a:fillRef>
          <a:effectRef idx="1">
            <a:schemeClr val="accent1"/>
          </a:effectRef>
          <a:fontRef idx="minor">
            <a:schemeClr val="tx1"/>
          </a:fontRef>
        </p:style>
      </p:cxnSp>
      <p:cxnSp>
        <p:nvCxnSpPr>
          <p:cNvPr id="50" name="Straight Connector 49">
            <a:extLst>
              <a:ext uri="{FF2B5EF4-FFF2-40B4-BE49-F238E27FC236}">
                <a16:creationId xmlns:a16="http://schemas.microsoft.com/office/drawing/2014/main" id="{B3C8359A-4998-40A3-8A59-ACFD849FC5EF}"/>
              </a:ext>
              <a:ext uri="{C183D7F6-B498-43B3-948B-1728B52AA6E4}">
                <adec:decorative xmlns:adec="http://schemas.microsoft.com/office/drawing/2017/decorative" val="1"/>
              </a:ext>
            </a:extLst>
          </p:cNvPr>
          <p:cNvCxnSpPr>
            <a:cxnSpLocks/>
            <a:endCxn id="10" idx="0"/>
          </p:cNvCxnSpPr>
          <p:nvPr/>
        </p:nvCxnSpPr>
        <p:spPr>
          <a:xfrm>
            <a:off x="5527200" y="1621021"/>
            <a:ext cx="23850" cy="887498"/>
          </a:xfrm>
          <a:prstGeom prst="line">
            <a:avLst/>
          </a:prstGeom>
        </p:spPr>
        <p:style>
          <a:lnRef idx="2">
            <a:schemeClr val="accent1"/>
          </a:lnRef>
          <a:fillRef idx="0">
            <a:schemeClr val="accent1"/>
          </a:fillRef>
          <a:effectRef idx="1">
            <a:schemeClr val="accent1"/>
          </a:effectRef>
          <a:fontRef idx="minor">
            <a:schemeClr val="tx1"/>
          </a:fontRef>
        </p:style>
      </p:cxnSp>
      <p:cxnSp>
        <p:nvCxnSpPr>
          <p:cNvPr id="57" name="Connector: Elbow 56">
            <a:extLst>
              <a:ext uri="{FF2B5EF4-FFF2-40B4-BE49-F238E27FC236}">
                <a16:creationId xmlns:a16="http://schemas.microsoft.com/office/drawing/2014/main" id="{A9EC1383-7A24-4BC1-9659-1B62B291B2F5}"/>
              </a:ext>
              <a:ext uri="{C183D7F6-B498-43B3-948B-1728B52AA6E4}">
                <adec:decorative xmlns:adec="http://schemas.microsoft.com/office/drawing/2017/decorative" val="1"/>
              </a:ext>
            </a:extLst>
          </p:cNvPr>
          <p:cNvCxnSpPr>
            <a:cxnSpLocks/>
            <a:stCxn id="18" idx="3"/>
            <a:endCxn id="12" idx="2"/>
          </p:cNvCxnSpPr>
          <p:nvPr/>
        </p:nvCxnSpPr>
        <p:spPr>
          <a:xfrm flipV="1">
            <a:off x="7098900" y="3270519"/>
            <a:ext cx="673500" cy="2626603"/>
          </a:xfrm>
          <a:prstGeom prst="bentConnector2">
            <a:avLst/>
          </a:prstGeom>
          <a:ln w="25400" cap="flat" cmpd="sng" algn="ctr">
            <a:gradFill>
              <a:gsLst>
                <a:gs pos="100000">
                  <a:schemeClr val="accent1">
                    <a:lumMod val="5000"/>
                    <a:lumOff val="95000"/>
                  </a:schemeClr>
                </a:gs>
                <a:gs pos="99000">
                  <a:schemeClr val="accent1">
                    <a:lumMod val="45000"/>
                    <a:lumOff val="55000"/>
                  </a:schemeClr>
                </a:gs>
                <a:gs pos="0">
                  <a:schemeClr val="tx2"/>
                </a:gs>
                <a:gs pos="58000">
                  <a:schemeClr val="accent1">
                    <a:lumMod val="30000"/>
                    <a:lumOff val="70000"/>
                  </a:schemeClr>
                </a:gs>
              </a:gsLst>
              <a:lin ang="5400000" scaled="1"/>
            </a:gra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sp>
        <p:nvSpPr>
          <p:cNvPr id="59" name="Left Brace 58">
            <a:extLst>
              <a:ext uri="{FF2B5EF4-FFF2-40B4-BE49-F238E27FC236}">
                <a16:creationId xmlns:a16="http://schemas.microsoft.com/office/drawing/2014/main" id="{0142749D-84BD-435E-9C3B-64009E9C7A3F}"/>
              </a:ext>
              <a:ext uri="{C183D7F6-B498-43B3-948B-1728B52AA6E4}">
                <adec:decorative xmlns:adec="http://schemas.microsoft.com/office/drawing/2017/decorative" val="1"/>
              </a:ext>
            </a:extLst>
          </p:cNvPr>
          <p:cNvSpPr/>
          <p:nvPr/>
        </p:nvSpPr>
        <p:spPr>
          <a:xfrm>
            <a:off x="1752600" y="1034716"/>
            <a:ext cx="656463" cy="2388203"/>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231F20"/>
              </a:solidFill>
              <a:effectLst/>
              <a:uLnTx/>
              <a:uFillTx/>
              <a:latin typeface="Calibri"/>
              <a:ea typeface="+mn-ea"/>
              <a:cs typeface="+mn-cs"/>
            </a:endParaRPr>
          </a:p>
        </p:txBody>
      </p:sp>
      <p:sp>
        <p:nvSpPr>
          <p:cNvPr id="60" name="Left Brace 59">
            <a:extLst>
              <a:ext uri="{FF2B5EF4-FFF2-40B4-BE49-F238E27FC236}">
                <a16:creationId xmlns:a16="http://schemas.microsoft.com/office/drawing/2014/main" id="{5A53C094-65FC-431A-A476-6B2E957031D1}"/>
              </a:ext>
              <a:ext uri="{C183D7F6-B498-43B3-948B-1728B52AA6E4}">
                <adec:decorative xmlns:adec="http://schemas.microsoft.com/office/drawing/2017/decorative" val="1"/>
              </a:ext>
            </a:extLst>
          </p:cNvPr>
          <p:cNvSpPr/>
          <p:nvPr/>
        </p:nvSpPr>
        <p:spPr>
          <a:xfrm>
            <a:off x="1699414" y="3783997"/>
            <a:ext cx="2207414" cy="2388203"/>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231F20"/>
              </a:solidFill>
              <a:effectLst/>
              <a:uLnTx/>
              <a:uFillTx/>
              <a:latin typeface="Calibri"/>
              <a:ea typeface="+mn-ea"/>
              <a:cs typeface="+mn-cs"/>
            </a:endParaRPr>
          </a:p>
        </p:txBody>
      </p:sp>
    </p:spTree>
    <p:extLst>
      <p:ext uri="{BB962C8B-B14F-4D97-AF65-F5344CB8AC3E}">
        <p14:creationId xmlns:p14="http://schemas.microsoft.com/office/powerpoint/2010/main" val="399644053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B30B0E-7938-4D9D-BD4F-81FD4A39191E}"/>
              </a:ext>
            </a:extLst>
          </p:cNvPr>
          <p:cNvSpPr>
            <a:spLocks noGrp="1"/>
          </p:cNvSpPr>
          <p:nvPr>
            <p:ph type="title"/>
          </p:nvPr>
        </p:nvSpPr>
        <p:spPr/>
        <p:txBody>
          <a:bodyPr/>
          <a:lstStyle/>
          <a:p>
            <a:r>
              <a:rPr lang="en-US" altLang="en-US" sz="3200" dirty="0"/>
              <a:t>INCITS Technical Committees</a:t>
            </a:r>
            <a:endParaRPr lang="en-US" dirty="0"/>
          </a:p>
        </p:txBody>
      </p:sp>
      <p:sp>
        <p:nvSpPr>
          <p:cNvPr id="3" name="Content Placeholder 2">
            <a:extLst>
              <a:ext uri="{FF2B5EF4-FFF2-40B4-BE49-F238E27FC236}">
                <a16:creationId xmlns:a16="http://schemas.microsoft.com/office/drawing/2014/main" id="{6F3254FE-CA07-4952-A93C-633E69769DE6}"/>
              </a:ext>
              <a:ext uri="{C183D7F6-B498-43B3-948B-1728B52AA6E4}">
                <adec:decorative xmlns:adec="http://schemas.microsoft.com/office/drawing/2017/decorative" val="1"/>
              </a:ext>
            </a:extLst>
          </p:cNvPr>
          <p:cNvSpPr>
            <a:spLocks noGrp="1"/>
          </p:cNvSpPr>
          <p:nvPr>
            <p:ph idx="1"/>
          </p:nvPr>
        </p:nvSpPr>
        <p:spPr/>
        <p:txBody>
          <a:bodyPr/>
          <a:lstStyle/>
          <a:p>
            <a:pPr marL="0" indent="0">
              <a:buNone/>
            </a:pPr>
            <a:r>
              <a:rPr lang="en-US" dirty="0">
                <a:solidFill>
                  <a:schemeClr val="bg1"/>
                </a:solidFill>
              </a:rPr>
              <a:t>.</a:t>
            </a:r>
          </a:p>
        </p:txBody>
      </p:sp>
      <p:sp>
        <p:nvSpPr>
          <p:cNvPr id="7" name="Rectangle 3">
            <a:extLst>
              <a:ext uri="{FF2B5EF4-FFF2-40B4-BE49-F238E27FC236}">
                <a16:creationId xmlns:a16="http://schemas.microsoft.com/office/drawing/2014/main" id="{C4C023AF-A2FF-4322-986A-9ECCFEDC59EF}"/>
              </a:ext>
              <a:ext uri="{C183D7F6-B498-43B3-948B-1728B52AA6E4}">
                <adec:decorative xmlns:adec="http://schemas.microsoft.com/office/drawing/2017/decorative" val="1"/>
              </a:ext>
            </a:extLst>
          </p:cNvPr>
          <p:cNvSpPr txBox="1">
            <a:spLocks noChangeArrowheads="1"/>
          </p:cNvSpPr>
          <p:nvPr/>
        </p:nvSpPr>
        <p:spPr bwMode="auto">
          <a:xfrm>
            <a:off x="228600" y="1447800"/>
            <a:ext cx="4343400" cy="419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a:lstStyle>
          <a:p>
            <a:pPr eaLnBrk="1" hangingPunct="1">
              <a:spcBef>
                <a:spcPts val="300"/>
              </a:spcBef>
              <a:defRPr/>
            </a:pPr>
            <a:r>
              <a:rPr lang="en-US" altLang="en-US" sz="1600" kern="0" dirty="0">
                <a:latin typeface="Arial" panose="020B0604020202020204" pitchFamily="34" charset="0"/>
                <a:cs typeface="Arial" panose="020B0604020202020204" pitchFamily="34" charset="0"/>
              </a:rPr>
              <a:t>Artificial Intelligence</a:t>
            </a:r>
          </a:p>
          <a:p>
            <a:pPr eaLnBrk="1" hangingPunct="1">
              <a:spcBef>
                <a:spcPts val="300"/>
              </a:spcBef>
              <a:defRPr/>
            </a:pPr>
            <a:r>
              <a:rPr lang="en-US" altLang="en-US" sz="1600" kern="0" dirty="0">
                <a:latin typeface="Arial" panose="020B0604020202020204" pitchFamily="34" charset="0"/>
                <a:cs typeface="Arial" panose="020B0604020202020204" pitchFamily="34" charset="0"/>
              </a:rPr>
              <a:t>BigData</a:t>
            </a:r>
          </a:p>
          <a:p>
            <a:pPr eaLnBrk="1" hangingPunct="1">
              <a:spcBef>
                <a:spcPts val="300"/>
              </a:spcBef>
              <a:defRPr/>
            </a:pPr>
            <a:r>
              <a:rPr lang="en-US" altLang="en-US" sz="1600" dirty="0">
                <a:latin typeface="Arial" panose="020B0604020202020204" pitchFamily="34" charset="0"/>
                <a:cs typeface="Arial" panose="020B0604020202020204" pitchFamily="34" charset="0"/>
              </a:rPr>
              <a:t>Blockchain and Electronic Distributed Ledger Technologies</a:t>
            </a:r>
            <a:endParaRPr lang="en-US" altLang="en-US" sz="1600" kern="0" dirty="0">
              <a:latin typeface="Arial" panose="020B0604020202020204" pitchFamily="34" charset="0"/>
              <a:cs typeface="Arial" panose="020B0604020202020204" pitchFamily="34" charset="0"/>
            </a:endParaRPr>
          </a:p>
          <a:p>
            <a:pPr eaLnBrk="1" hangingPunct="1">
              <a:spcBef>
                <a:spcPts val="300"/>
              </a:spcBef>
              <a:defRPr/>
            </a:pPr>
            <a:r>
              <a:rPr lang="en-US" altLang="en-US" sz="1600" kern="0" dirty="0">
                <a:latin typeface="Arial" panose="020B0604020202020204" pitchFamily="34" charset="0"/>
                <a:cs typeface="Arial" panose="020B0604020202020204" pitchFamily="34" charset="0"/>
              </a:rPr>
              <a:t>Cyber Security</a:t>
            </a:r>
          </a:p>
          <a:p>
            <a:pPr eaLnBrk="1" hangingPunct="1">
              <a:spcBef>
                <a:spcPts val="300"/>
              </a:spcBef>
              <a:defRPr/>
            </a:pPr>
            <a:r>
              <a:rPr lang="en-US" altLang="en-US" sz="1600" dirty="0">
                <a:latin typeface="Arial" panose="020B0604020202020204" pitchFamily="34" charset="0"/>
                <a:cs typeface="Arial" panose="020B0604020202020204" pitchFamily="34" charset="0"/>
              </a:rPr>
              <a:t>Cloud Computing and Distributed Platforms </a:t>
            </a:r>
          </a:p>
          <a:p>
            <a:pPr eaLnBrk="1" hangingPunct="1">
              <a:spcBef>
                <a:spcPts val="300"/>
              </a:spcBef>
              <a:defRPr/>
            </a:pPr>
            <a:r>
              <a:rPr lang="en-US" altLang="en-US" sz="1600" kern="0" dirty="0">
                <a:latin typeface="Arial" panose="020B0604020202020204" pitchFamily="34" charset="0"/>
                <a:cs typeface="Arial" panose="020B0604020202020204" pitchFamily="34" charset="0"/>
              </a:rPr>
              <a:t>Data Usage</a:t>
            </a:r>
          </a:p>
          <a:p>
            <a:pPr eaLnBrk="1" hangingPunct="1">
              <a:spcBef>
                <a:spcPts val="300"/>
              </a:spcBef>
              <a:defRPr/>
            </a:pPr>
            <a:r>
              <a:rPr lang="en-US" altLang="en-US" sz="1600" kern="0" dirty="0">
                <a:latin typeface="Arial" panose="020B0604020202020204" pitchFamily="34" charset="0"/>
                <a:cs typeface="Arial" panose="020B0604020202020204" pitchFamily="34" charset="0"/>
              </a:rPr>
              <a:t>Data Management and Interchange</a:t>
            </a:r>
          </a:p>
          <a:p>
            <a:pPr eaLnBrk="1" hangingPunct="1">
              <a:spcBef>
                <a:spcPts val="300"/>
              </a:spcBef>
              <a:defRPr/>
            </a:pPr>
            <a:r>
              <a:rPr lang="en-US" altLang="en-US" sz="1600" kern="0" dirty="0">
                <a:latin typeface="Arial" panose="020B0604020202020204" pitchFamily="34" charset="0"/>
                <a:cs typeface="Arial" panose="020B0604020202020204" pitchFamily="34" charset="0"/>
              </a:rPr>
              <a:t>Digital Manufacturing (3D Printing)</a:t>
            </a:r>
          </a:p>
          <a:p>
            <a:pPr eaLnBrk="1" hangingPunct="1">
              <a:spcBef>
                <a:spcPts val="300"/>
              </a:spcBef>
              <a:defRPr/>
            </a:pPr>
            <a:r>
              <a:rPr lang="en-US" altLang="en-US" sz="1600" kern="0" dirty="0">
                <a:latin typeface="Arial" panose="020B0604020202020204" pitchFamily="34" charset="0"/>
                <a:cs typeface="Arial" panose="020B0604020202020204" pitchFamily="34" charset="0"/>
              </a:rPr>
              <a:t>Governance of IT</a:t>
            </a:r>
          </a:p>
          <a:p>
            <a:pPr eaLnBrk="1" hangingPunct="1">
              <a:spcBef>
                <a:spcPts val="300"/>
              </a:spcBef>
              <a:defRPr/>
            </a:pPr>
            <a:r>
              <a:rPr lang="en-US" altLang="en-US" sz="1600" kern="0" dirty="0">
                <a:latin typeface="Arial" panose="020B0604020202020204" pitchFamily="34" charset="0"/>
                <a:cs typeface="Arial" panose="020B0604020202020204" pitchFamily="34" charset="0"/>
              </a:rPr>
              <a:t>Governance of Organizations</a:t>
            </a:r>
          </a:p>
          <a:p>
            <a:pPr eaLnBrk="1" hangingPunct="1">
              <a:spcBef>
                <a:spcPts val="300"/>
              </a:spcBef>
              <a:defRPr/>
            </a:pPr>
            <a:r>
              <a:rPr lang="en-US" altLang="en-US" sz="1600" kern="0" dirty="0">
                <a:latin typeface="Arial" panose="020B0604020202020204" pitchFamily="34" charset="0"/>
                <a:cs typeface="Arial" panose="020B0604020202020204" pitchFamily="34" charset="0"/>
              </a:rPr>
              <a:t>Computer Graphics &amp; Image Processing</a:t>
            </a:r>
          </a:p>
          <a:p>
            <a:pPr eaLnBrk="1" hangingPunct="1">
              <a:spcBef>
                <a:spcPts val="300"/>
              </a:spcBef>
              <a:defRPr/>
            </a:pPr>
            <a:r>
              <a:rPr lang="en-US" altLang="en-US" sz="1600" kern="0" dirty="0">
                <a:latin typeface="Arial" panose="020B0604020202020204" pitchFamily="34" charset="0"/>
                <a:cs typeface="Arial" panose="020B0604020202020204" pitchFamily="34" charset="0"/>
              </a:rPr>
              <a:t>Identification Cards and Related Devices</a:t>
            </a:r>
          </a:p>
          <a:p>
            <a:pPr eaLnBrk="1" hangingPunct="1">
              <a:spcBef>
                <a:spcPts val="300"/>
              </a:spcBef>
              <a:defRPr/>
            </a:pPr>
            <a:r>
              <a:rPr lang="en-US" altLang="en-US" sz="1600" kern="0" dirty="0">
                <a:latin typeface="Arial" panose="020B0604020202020204" pitchFamily="34" charset="0"/>
                <a:cs typeface="Arial" panose="020B0604020202020204" pitchFamily="34" charset="0"/>
              </a:rPr>
              <a:t>Internet of Things</a:t>
            </a:r>
          </a:p>
          <a:p>
            <a:pPr eaLnBrk="1" hangingPunct="1">
              <a:spcBef>
                <a:spcPts val="300"/>
              </a:spcBef>
              <a:defRPr/>
            </a:pPr>
            <a:r>
              <a:rPr lang="en-US" altLang="en-US" sz="1600" kern="0" dirty="0">
                <a:latin typeface="Arial" panose="020B0604020202020204" pitchFamily="34" charset="0"/>
                <a:cs typeface="Arial" panose="020B0604020202020204" pitchFamily="34" charset="0"/>
              </a:rPr>
              <a:t>IT Sustainability</a:t>
            </a:r>
          </a:p>
        </p:txBody>
      </p:sp>
      <p:sp>
        <p:nvSpPr>
          <p:cNvPr id="8" name="Rectangle 4">
            <a:extLst>
              <a:ext uri="{FF2B5EF4-FFF2-40B4-BE49-F238E27FC236}">
                <a16:creationId xmlns:a16="http://schemas.microsoft.com/office/drawing/2014/main" id="{2E3DB42E-996D-4D5E-B018-3431DB489C59}"/>
              </a:ext>
            </a:extLst>
          </p:cNvPr>
          <p:cNvSpPr txBox="1">
            <a:spLocks noChangeArrowheads="1"/>
          </p:cNvSpPr>
          <p:nvPr/>
        </p:nvSpPr>
        <p:spPr>
          <a:xfrm>
            <a:off x="4419600" y="1447800"/>
            <a:ext cx="4648200" cy="3870325"/>
          </a:xfrm>
          <a:prstGeom prst="rect">
            <a:avLst/>
          </a:prstGeom>
        </p:spPr>
        <p:txBody>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a:lstStyle>
          <a:p>
            <a:pPr eaLnBrk="1" hangingPunct="1">
              <a:spcBef>
                <a:spcPts val="300"/>
              </a:spcBef>
              <a:defRPr/>
            </a:pPr>
            <a:r>
              <a:rPr lang="en-US" altLang="en-US" sz="1600" kern="0" dirty="0">
                <a:latin typeface="Arial" panose="020B0604020202020204" pitchFamily="34" charset="0"/>
                <a:cs typeface="Arial" panose="020B0604020202020204" pitchFamily="34" charset="0"/>
              </a:rPr>
              <a:t>Geographic Information Systems</a:t>
            </a:r>
          </a:p>
          <a:p>
            <a:pPr eaLnBrk="1" hangingPunct="1">
              <a:spcBef>
                <a:spcPts val="300"/>
              </a:spcBef>
              <a:defRPr/>
            </a:pPr>
            <a:r>
              <a:rPr lang="en-US" altLang="en-US" sz="1600" kern="0" dirty="0">
                <a:latin typeface="Arial" panose="020B0604020202020204" pitchFamily="34" charset="0"/>
                <a:cs typeface="Arial" panose="020B0604020202020204" pitchFamily="34" charset="0"/>
              </a:rPr>
              <a:t>Character Sets and Internationalization</a:t>
            </a:r>
          </a:p>
          <a:p>
            <a:pPr eaLnBrk="1" hangingPunct="1">
              <a:spcBef>
                <a:spcPts val="300"/>
              </a:spcBef>
              <a:defRPr/>
            </a:pPr>
            <a:r>
              <a:rPr lang="en-US" altLang="en-US" sz="1600" kern="0" dirty="0">
                <a:latin typeface="Arial" panose="020B0604020202020204" pitchFamily="34" charset="0"/>
                <a:cs typeface="Arial" panose="020B0604020202020204" pitchFamily="34" charset="0"/>
              </a:rPr>
              <a:t>Coding of Audio, Picture, Multimedia and Hypermedia Information (MPEG/JPEG)</a:t>
            </a:r>
          </a:p>
          <a:p>
            <a:pPr eaLnBrk="1" hangingPunct="1">
              <a:spcBef>
                <a:spcPts val="300"/>
              </a:spcBef>
              <a:defRPr/>
            </a:pPr>
            <a:r>
              <a:rPr lang="en-US" altLang="en-US" sz="1600" kern="0" dirty="0">
                <a:latin typeface="Arial" panose="020B0604020202020204" pitchFamily="34" charset="0"/>
                <a:cs typeface="Arial" panose="020B0604020202020204" pitchFamily="34" charset="0"/>
              </a:rPr>
              <a:t>Biometrics</a:t>
            </a:r>
          </a:p>
          <a:p>
            <a:pPr eaLnBrk="1" hangingPunct="1">
              <a:spcBef>
                <a:spcPts val="300"/>
              </a:spcBef>
              <a:defRPr/>
            </a:pPr>
            <a:r>
              <a:rPr lang="en-US" altLang="en-US" sz="1600" kern="0" dirty="0">
                <a:latin typeface="Arial" panose="020B0604020202020204" pitchFamily="34" charset="0"/>
                <a:cs typeface="Arial" panose="020B0604020202020204" pitchFamily="34" charset="0"/>
              </a:rPr>
              <a:t>Programming Languages, their environments and system software interfaces </a:t>
            </a:r>
          </a:p>
          <a:p>
            <a:pPr eaLnBrk="1" hangingPunct="1">
              <a:spcBef>
                <a:spcPts val="300"/>
              </a:spcBef>
              <a:defRPr/>
            </a:pPr>
            <a:r>
              <a:rPr lang="en-US" altLang="en-US" sz="1600" kern="0" dirty="0">
                <a:latin typeface="Arial" panose="020B0604020202020204" pitchFamily="34" charset="0"/>
                <a:cs typeface="Arial" panose="020B0604020202020204" pitchFamily="34" charset="0"/>
              </a:rPr>
              <a:t>Software and Systems Engineering</a:t>
            </a:r>
          </a:p>
          <a:p>
            <a:pPr eaLnBrk="1" hangingPunct="1">
              <a:spcBef>
                <a:spcPts val="300"/>
              </a:spcBef>
              <a:defRPr/>
            </a:pPr>
            <a:r>
              <a:rPr lang="en-US" altLang="en-US" sz="1600" kern="0" dirty="0">
                <a:latin typeface="Arial" panose="020B0604020202020204" pitchFamily="34" charset="0"/>
                <a:cs typeface="Arial" panose="020B0604020202020204" pitchFamily="34" charset="0"/>
              </a:rPr>
              <a:t>Office Equipment</a:t>
            </a:r>
          </a:p>
          <a:p>
            <a:pPr eaLnBrk="1" hangingPunct="1">
              <a:spcBef>
                <a:spcPts val="300"/>
              </a:spcBef>
              <a:defRPr/>
            </a:pPr>
            <a:r>
              <a:rPr lang="en-US" altLang="en-US" sz="1600" kern="0" dirty="0">
                <a:latin typeface="Arial" panose="020B0604020202020204" pitchFamily="34" charset="0"/>
                <a:cs typeface="Arial" panose="020B0604020202020204" pitchFamily="34" charset="0"/>
              </a:rPr>
              <a:t>Open Systems</a:t>
            </a:r>
          </a:p>
          <a:p>
            <a:pPr eaLnBrk="1" hangingPunct="1">
              <a:spcBef>
                <a:spcPts val="300"/>
              </a:spcBef>
              <a:defRPr/>
            </a:pPr>
            <a:r>
              <a:rPr lang="en-US" altLang="en-US" sz="1600" kern="0" dirty="0">
                <a:latin typeface="Arial" panose="020B0604020202020204" pitchFamily="34" charset="0"/>
                <a:cs typeface="Arial" panose="020B0604020202020204" pitchFamily="34" charset="0"/>
              </a:rPr>
              <a:t>Quantum Computing</a:t>
            </a:r>
          </a:p>
          <a:p>
            <a:pPr eaLnBrk="1" hangingPunct="1">
              <a:spcBef>
                <a:spcPts val="300"/>
              </a:spcBef>
              <a:defRPr/>
            </a:pPr>
            <a:r>
              <a:rPr lang="en-US" altLang="en-US" sz="1600" kern="0" dirty="0">
                <a:latin typeface="Arial" panose="020B0604020202020204" pitchFamily="34" charset="0"/>
                <a:cs typeface="Arial" panose="020B0604020202020204" pitchFamily="34" charset="0"/>
              </a:rPr>
              <a:t>Storage Interfaces - SCSI</a:t>
            </a:r>
          </a:p>
          <a:p>
            <a:pPr eaLnBrk="1" hangingPunct="1">
              <a:spcBef>
                <a:spcPts val="300"/>
              </a:spcBef>
              <a:defRPr/>
            </a:pPr>
            <a:r>
              <a:rPr lang="en-US" altLang="en-US" sz="1600" kern="0" dirty="0">
                <a:latin typeface="Arial" panose="020B0604020202020204" pitchFamily="34" charset="0"/>
                <a:cs typeface="Arial" panose="020B0604020202020204" pitchFamily="34" charset="0"/>
              </a:rPr>
              <a:t>Storage Interfaces - Fibre Channel</a:t>
            </a:r>
          </a:p>
          <a:p>
            <a:pPr eaLnBrk="1" hangingPunct="1">
              <a:spcBef>
                <a:spcPts val="300"/>
              </a:spcBef>
              <a:defRPr/>
            </a:pPr>
            <a:r>
              <a:rPr lang="en-US" altLang="en-US" sz="1600" kern="0" dirty="0">
                <a:latin typeface="Arial" panose="020B0604020202020204" pitchFamily="34" charset="0"/>
                <a:cs typeface="Arial" panose="020B0604020202020204" pitchFamily="34" charset="0"/>
              </a:rPr>
              <a:t>Storage Interfaces - ATA</a:t>
            </a:r>
          </a:p>
          <a:p>
            <a:pPr eaLnBrk="1" hangingPunct="1">
              <a:spcBef>
                <a:spcPts val="300"/>
              </a:spcBef>
              <a:defRPr/>
            </a:pPr>
            <a:r>
              <a:rPr lang="en-US" altLang="en-US" sz="1600" kern="0" dirty="0">
                <a:latin typeface="Arial" panose="020B0604020202020204" pitchFamily="34" charset="0"/>
                <a:cs typeface="Arial" panose="020B0604020202020204" pitchFamily="34" charset="0"/>
              </a:rPr>
              <a:t>Trustworthiness</a:t>
            </a:r>
          </a:p>
        </p:txBody>
      </p:sp>
    </p:spTree>
    <p:extLst>
      <p:ext uri="{BB962C8B-B14F-4D97-AF65-F5344CB8AC3E}">
        <p14:creationId xmlns:p14="http://schemas.microsoft.com/office/powerpoint/2010/main" val="596253407"/>
      </p:ext>
    </p:extLst>
  </p:cSld>
  <p:clrMapOvr>
    <a:masterClrMapping/>
  </p:clrMapOvr>
</p:sld>
</file>

<file path=ppt/theme/theme1.xml><?xml version="1.0" encoding="utf-8"?>
<a:theme xmlns:a="http://schemas.openxmlformats.org/drawingml/2006/main" name="ITIC Template">
  <a:themeElements>
    <a:clrScheme name="INCITS">
      <a:dk1>
        <a:srgbClr val="231F20"/>
      </a:dk1>
      <a:lt1>
        <a:sysClr val="window" lastClr="FFFFFF"/>
      </a:lt1>
      <a:dk2>
        <a:srgbClr val="BD1A20"/>
      </a:dk2>
      <a:lt2>
        <a:srgbClr val="777A7D"/>
      </a:lt2>
      <a:accent1>
        <a:srgbClr val="0033CC"/>
      </a:accent1>
      <a:accent2>
        <a:srgbClr val="777A7D"/>
      </a:accent2>
      <a:accent3>
        <a:srgbClr val="BD1A20"/>
      </a:accent3>
      <a:accent4>
        <a:srgbClr val="0033CC"/>
      </a:accent4>
      <a:accent5>
        <a:srgbClr val="777A7D"/>
      </a:accent5>
      <a:accent6>
        <a:srgbClr val="231F20"/>
      </a:accent6>
      <a:hlink>
        <a:srgbClr val="0000FF"/>
      </a:hlink>
      <a:folHlink>
        <a:srgbClr val="FFFFF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Motyw pakietu Office">
  <a:themeElements>
    <a:clrScheme name="Pakiet 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Pakiet 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kiet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13126</TotalTime>
  <Words>3269</Words>
  <Application>Microsoft Office PowerPoint</Application>
  <PresentationFormat>On-screen Show (4:3)</PresentationFormat>
  <Paragraphs>273</Paragraphs>
  <Slides>30</Slides>
  <Notes>3</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30</vt:i4>
      </vt:variant>
    </vt:vector>
  </HeadingPairs>
  <TitlesOfParts>
    <vt:vector size="34" baseType="lpstr">
      <vt:lpstr>Arial</vt:lpstr>
      <vt:lpstr>Calibri</vt:lpstr>
      <vt:lpstr>Wingdings</vt:lpstr>
      <vt:lpstr>ITIC Template</vt:lpstr>
      <vt:lpstr>The InterNational Committee for Information Technology Standards (INCITS)</vt:lpstr>
      <vt:lpstr>TRUST, TRACEABILITY, &amp; STANDARDS</vt:lpstr>
      <vt:lpstr>Conclusion</vt:lpstr>
      <vt:lpstr>About INCITS</vt:lpstr>
      <vt:lpstr>About INCITS Summary</vt:lpstr>
      <vt:lpstr>INCITS EB Structure</vt:lpstr>
      <vt:lpstr>INCITS Structure</vt:lpstr>
      <vt:lpstr>Organizational Relationships</vt:lpstr>
      <vt:lpstr>INCITS Technical Committees</vt:lpstr>
      <vt:lpstr>Policies and Procedures</vt:lpstr>
      <vt:lpstr>INCITS GIS</vt:lpstr>
      <vt:lpstr>INCITS GIS Current Membership</vt:lpstr>
      <vt:lpstr>INCITS GIS – A Summary</vt:lpstr>
      <vt:lpstr>INCITS GIS (Website Version)</vt:lpstr>
      <vt:lpstr>ISO TC 211 Structure – Working Groups</vt:lpstr>
      <vt:lpstr>ISO TC 211 Advisory Groups</vt:lpstr>
      <vt:lpstr>Country Leadership</vt:lpstr>
      <vt:lpstr>US Leadership</vt:lpstr>
      <vt:lpstr>US Leadership in ISO - Related Roles</vt:lpstr>
      <vt:lpstr>US Leadership in Associated Organizations</vt:lpstr>
      <vt:lpstr>Current ISO Projects (28)</vt:lpstr>
      <vt:lpstr>Current ISO Projects  (Page 1 of 4)</vt:lpstr>
      <vt:lpstr>Current ISO Projects  (Page 2 of 4)</vt:lpstr>
      <vt:lpstr>Current ISO Projects  (Page 3 of 4)</vt:lpstr>
      <vt:lpstr>Current ISO Projects  (Page 4 of 4)</vt:lpstr>
      <vt:lpstr>ISO WG 6 – Imagery (Hotlinked Projects)</vt:lpstr>
      <vt:lpstr>US Standards Strategy</vt:lpstr>
      <vt:lpstr>So you want to build a standard</vt:lpstr>
      <vt:lpstr>Become involved in the process</vt:lpstr>
      <vt:lpstr>Thank You</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INCITS L1</dc:title>
  <dc:subject>INCITS L1 Activities</dc:subject>
  <dc:creator>David</dc:creator>
  <cp:keywords/>
  <dc:description>Comments should be directed to: donald.v.sullivan@nasa.gov</dc:description>
  <cp:lastModifiedBy>David Stolarz</cp:lastModifiedBy>
  <cp:revision>17</cp:revision>
  <cp:lastPrinted>2026-04-09T02:31:46Z</cp:lastPrinted>
  <dcterms:created xsi:type="dcterms:W3CDTF">2017-03-29T22:16:58Z</dcterms:created>
  <dcterms:modified xsi:type="dcterms:W3CDTF">2026-04-10T15:47:48Z</dcterms:modified>
  <cp:category/>
</cp:coreProperties>
</file>